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Inter Bold" charset="1" panose="020B0802030000000004"/>
      <p:regular r:id="rId27"/>
    </p:embeddedFont>
    <p:embeddedFont>
      <p:font typeface="Open Sans Medium" charset="1" panose="00000000000000000000"/>
      <p:regular r:id="rId28"/>
    </p:embeddedFont>
    <p:embeddedFont>
      <p:font typeface="Open Sans Bold" charset="1" panose="00000000000000000000"/>
      <p:regular r:id="rId29"/>
    </p:embeddedFont>
    <p:embeddedFont>
      <p:font typeface="Open Sans" charset="1" panose="00000000000000000000"/>
      <p:regular r:id="rId30"/>
    </p:embeddedFont>
    <p:embeddedFont>
      <p:font typeface="Open Sans Semi-Bold" charset="1" panose="00000000000000000000"/>
      <p:regular r:id="rId31"/>
    </p:embeddedFont>
    <p:embeddedFont>
      <p:font typeface="Inter Medium" charset="1" panose="02000503000000020004"/>
      <p:regular r:id="rId32"/>
    </p:embeddedFont>
    <p:embeddedFont>
      <p:font typeface="Inter Heavy" charset="1" panose="020005030000000200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2.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3.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5.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759" y="6802807"/>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1074658" y="8563446"/>
            <a:ext cx="16138684" cy="0"/>
          </a:xfrm>
          <a:prstGeom prst="line">
            <a:avLst/>
          </a:prstGeom>
          <a:ln cap="flat" w="38100">
            <a:solidFill>
              <a:srgbClr val="17726D"/>
            </a:solidFill>
            <a:prstDash val="solid"/>
            <a:headEnd type="none" len="sm" w="sm"/>
            <a:tailEnd type="none" len="sm" w="sm"/>
          </a:ln>
        </p:spPr>
      </p:sp>
      <p:grpSp>
        <p:nvGrpSpPr>
          <p:cNvPr name="Group 6" id="6"/>
          <p:cNvGrpSpPr/>
          <p:nvPr/>
        </p:nvGrpSpPr>
        <p:grpSpPr>
          <a:xfrm rot="0">
            <a:off x="10785978" y="1231643"/>
            <a:ext cx="4758515" cy="47585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1074658" y="5553371"/>
            <a:ext cx="447675" cy="44767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12" id="12"/>
          <p:cNvSpPr/>
          <p:nvPr/>
        </p:nvSpPr>
        <p:spPr>
          <a:xfrm flipH="false" flipV="false" rot="0">
            <a:off x="1124956" y="656036"/>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5972039" y="656036"/>
            <a:ext cx="1241303" cy="575606"/>
            <a:chOff x="0" y="0"/>
            <a:chExt cx="326928" cy="151600"/>
          </a:xfrm>
        </p:grpSpPr>
        <p:sp>
          <p:nvSpPr>
            <p:cNvPr name="Freeform 14" id="14"/>
            <p:cNvSpPr/>
            <p:nvPr/>
          </p:nvSpPr>
          <p:spPr>
            <a:xfrm flipH="false" flipV="false" rot="0">
              <a:off x="0" y="0"/>
              <a:ext cx="326928" cy="151600"/>
            </a:xfrm>
            <a:custGeom>
              <a:avLst/>
              <a:gdLst/>
              <a:ahLst/>
              <a:cxnLst/>
              <a:rect r="r" b="b" t="t" l="l"/>
              <a:pathLst>
                <a:path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name="TextBox 15" id="15"/>
            <p:cNvSpPr txBox="true"/>
            <p:nvPr/>
          </p:nvSpPr>
          <p:spPr>
            <a:xfrm>
              <a:off x="0" y="-47625"/>
              <a:ext cx="326928" cy="199225"/>
            </a:xfrm>
            <a:prstGeom prst="rect">
              <a:avLst/>
            </a:prstGeom>
          </p:spPr>
          <p:txBody>
            <a:bodyPr anchor="ctr" rtlCol="false" tIns="50800" lIns="50800" bIns="50800" rIns="50800"/>
            <a:lstStyle/>
            <a:p>
              <a:pPr algn="ctr">
                <a:lnSpc>
                  <a:spcPts val="2479"/>
                </a:lnSpc>
              </a:pPr>
            </a:p>
          </p:txBody>
        </p:sp>
      </p:grpSp>
      <p:sp>
        <p:nvSpPr>
          <p:cNvPr name="Freeform 16" id="16"/>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981075" y="2884046"/>
            <a:ext cx="14166687" cy="2669325"/>
          </a:xfrm>
          <a:prstGeom prst="rect">
            <a:avLst/>
          </a:prstGeom>
        </p:spPr>
        <p:txBody>
          <a:bodyPr anchor="t" rtlCol="false" tIns="0" lIns="0" bIns="0" rIns="0">
            <a:spAutoFit/>
          </a:bodyPr>
          <a:lstStyle/>
          <a:p>
            <a:pPr algn="l">
              <a:lnSpc>
                <a:spcPts val="21873"/>
              </a:lnSpc>
            </a:pPr>
            <a:r>
              <a:rPr lang="en-US" sz="15624" b="true">
                <a:solidFill>
                  <a:srgbClr val="17726D"/>
                </a:solidFill>
                <a:latin typeface="Inter Bold"/>
                <a:ea typeface="Inter Bold"/>
                <a:cs typeface="Inter Bold"/>
                <a:sym typeface="Inter Bold"/>
              </a:rPr>
              <a:t>PITCH DECK</a:t>
            </a:r>
          </a:p>
        </p:txBody>
      </p:sp>
      <p:sp>
        <p:nvSpPr>
          <p:cNvPr name="TextBox 18" id="18"/>
          <p:cNvSpPr txBox="true"/>
          <p:nvPr/>
        </p:nvSpPr>
        <p:spPr>
          <a:xfrm rot="0">
            <a:off x="1074658" y="9213231"/>
            <a:ext cx="2012164" cy="290830"/>
          </a:xfrm>
          <a:prstGeom prst="rect">
            <a:avLst/>
          </a:prstGeom>
        </p:spPr>
        <p:txBody>
          <a:bodyPr anchor="t" rtlCol="false" tIns="0" lIns="0" bIns="0" rIns="0">
            <a:spAutoFit/>
          </a:bodyPr>
          <a:lstStyle/>
          <a:p>
            <a:pPr algn="just" marL="0" indent="0" lvl="0">
              <a:lnSpc>
                <a:spcPts val="2479"/>
              </a:lnSpc>
            </a:pPr>
            <a:r>
              <a:rPr lang="en-US" b="true" sz="1599">
                <a:solidFill>
                  <a:srgbClr val="000000"/>
                </a:solidFill>
                <a:latin typeface="Open Sans Medium"/>
                <a:ea typeface="Open Sans Medium"/>
                <a:cs typeface="Open Sans Medium"/>
                <a:sym typeface="Open Sans Medium"/>
              </a:rPr>
              <a:t>+123-456-7890 </a:t>
            </a:r>
          </a:p>
        </p:txBody>
      </p:sp>
      <p:sp>
        <p:nvSpPr>
          <p:cNvPr name="TextBox 19" id="19"/>
          <p:cNvSpPr txBox="true"/>
          <p:nvPr/>
        </p:nvSpPr>
        <p:spPr>
          <a:xfrm rot="0">
            <a:off x="1074658" y="8881603"/>
            <a:ext cx="2012164" cy="290830"/>
          </a:xfrm>
          <a:prstGeom prst="rect">
            <a:avLst/>
          </a:prstGeom>
        </p:spPr>
        <p:txBody>
          <a:bodyPr anchor="t" rtlCol="false" tIns="0" lIns="0" bIns="0" rIns="0">
            <a:spAutoFit/>
          </a:bodyPr>
          <a:lstStyle/>
          <a:p>
            <a:pPr algn="just" marL="0" indent="0" lvl="0">
              <a:lnSpc>
                <a:spcPts val="2479"/>
              </a:lnSpc>
            </a:pPr>
            <a:r>
              <a:rPr lang="en-US" b="true" sz="1599">
                <a:solidFill>
                  <a:srgbClr val="000000"/>
                </a:solidFill>
                <a:latin typeface="Open Sans Bold"/>
                <a:ea typeface="Open Sans Bold"/>
                <a:cs typeface="Open Sans Bold"/>
                <a:sym typeface="Open Sans Bold"/>
              </a:rPr>
              <a:t>Telephone</a:t>
            </a:r>
          </a:p>
        </p:txBody>
      </p:sp>
      <p:sp>
        <p:nvSpPr>
          <p:cNvPr name="TextBox 20" id="20"/>
          <p:cNvSpPr txBox="true"/>
          <p:nvPr/>
        </p:nvSpPr>
        <p:spPr>
          <a:xfrm rot="0">
            <a:off x="3575225" y="9213231"/>
            <a:ext cx="2725663" cy="605155"/>
          </a:xfrm>
          <a:prstGeom prst="rect">
            <a:avLst/>
          </a:prstGeom>
        </p:spPr>
        <p:txBody>
          <a:bodyPr anchor="t" rtlCol="false" tIns="0" lIns="0" bIns="0" rIns="0">
            <a:spAutoFit/>
          </a:bodyPr>
          <a:lstStyle/>
          <a:p>
            <a:pPr algn="just">
              <a:lnSpc>
                <a:spcPts val="2479"/>
              </a:lnSpc>
            </a:pPr>
            <a:r>
              <a:rPr lang="en-US" sz="1599">
                <a:solidFill>
                  <a:srgbClr val="000000"/>
                </a:solidFill>
                <a:latin typeface="Open Sans"/>
                <a:ea typeface="Open Sans"/>
                <a:cs typeface="Open Sans"/>
                <a:sym typeface="Open Sans"/>
              </a:rPr>
              <a:t>123 Anywhere St., Any City, </a:t>
            </a:r>
          </a:p>
          <a:p>
            <a:pPr algn="just" marL="0" indent="0" lvl="0">
              <a:lnSpc>
                <a:spcPts val="2479"/>
              </a:lnSpc>
            </a:pPr>
            <a:r>
              <a:rPr lang="en-US" sz="1599">
                <a:solidFill>
                  <a:srgbClr val="000000"/>
                </a:solidFill>
                <a:latin typeface="Open Sans"/>
                <a:ea typeface="Open Sans"/>
                <a:cs typeface="Open Sans"/>
                <a:sym typeface="Open Sans"/>
              </a:rPr>
              <a:t>ST 12345 </a:t>
            </a:r>
          </a:p>
        </p:txBody>
      </p:sp>
      <p:sp>
        <p:nvSpPr>
          <p:cNvPr name="TextBox 21" id="21"/>
          <p:cNvSpPr txBox="true"/>
          <p:nvPr/>
        </p:nvSpPr>
        <p:spPr>
          <a:xfrm rot="0">
            <a:off x="6824763" y="9213231"/>
            <a:ext cx="2868747" cy="290830"/>
          </a:xfrm>
          <a:prstGeom prst="rect">
            <a:avLst/>
          </a:prstGeom>
        </p:spPr>
        <p:txBody>
          <a:bodyPr anchor="t" rtlCol="false" tIns="0" lIns="0" bIns="0" rIns="0">
            <a:spAutoFit/>
          </a:bodyPr>
          <a:lstStyle/>
          <a:p>
            <a:pPr algn="just" marL="0" indent="0" lvl="0">
              <a:lnSpc>
                <a:spcPts val="2479"/>
              </a:lnSpc>
            </a:pPr>
            <a:r>
              <a:rPr lang="en-US" sz="1599">
                <a:solidFill>
                  <a:srgbClr val="000000"/>
                </a:solidFill>
                <a:latin typeface="Open Sans"/>
                <a:ea typeface="Open Sans"/>
                <a:cs typeface="Open Sans"/>
                <a:sym typeface="Open Sans"/>
              </a:rPr>
              <a:t>www.reallygreatsite.com </a:t>
            </a:r>
          </a:p>
        </p:txBody>
      </p:sp>
      <p:sp>
        <p:nvSpPr>
          <p:cNvPr name="TextBox 22" id="22"/>
          <p:cNvSpPr txBox="true"/>
          <p:nvPr/>
        </p:nvSpPr>
        <p:spPr>
          <a:xfrm rot="0">
            <a:off x="3575225" y="8881603"/>
            <a:ext cx="2725663" cy="290830"/>
          </a:xfrm>
          <a:prstGeom prst="rect">
            <a:avLst/>
          </a:prstGeom>
        </p:spPr>
        <p:txBody>
          <a:bodyPr anchor="t" rtlCol="false" tIns="0" lIns="0" bIns="0" rIns="0">
            <a:spAutoFit/>
          </a:bodyPr>
          <a:lstStyle/>
          <a:p>
            <a:pPr algn="just" marL="0" indent="0" lvl="0">
              <a:lnSpc>
                <a:spcPts val="2479"/>
              </a:lnSpc>
            </a:pPr>
            <a:r>
              <a:rPr lang="en-US" b="true" sz="1599">
                <a:solidFill>
                  <a:srgbClr val="000000"/>
                </a:solidFill>
                <a:latin typeface="Open Sans Bold"/>
                <a:ea typeface="Open Sans Bold"/>
                <a:cs typeface="Open Sans Bold"/>
                <a:sym typeface="Open Sans Bold"/>
              </a:rPr>
              <a:t>Address</a:t>
            </a:r>
          </a:p>
        </p:txBody>
      </p:sp>
      <p:sp>
        <p:nvSpPr>
          <p:cNvPr name="TextBox 23" id="23"/>
          <p:cNvSpPr txBox="true"/>
          <p:nvPr/>
        </p:nvSpPr>
        <p:spPr>
          <a:xfrm rot="0">
            <a:off x="6824763" y="8881603"/>
            <a:ext cx="2868747" cy="290830"/>
          </a:xfrm>
          <a:prstGeom prst="rect">
            <a:avLst/>
          </a:prstGeom>
        </p:spPr>
        <p:txBody>
          <a:bodyPr anchor="t" rtlCol="false" tIns="0" lIns="0" bIns="0" rIns="0">
            <a:spAutoFit/>
          </a:bodyPr>
          <a:lstStyle/>
          <a:p>
            <a:pPr algn="just" marL="0" indent="0" lvl="0">
              <a:lnSpc>
                <a:spcPts val="2479"/>
              </a:lnSpc>
            </a:pPr>
            <a:r>
              <a:rPr lang="en-US" b="true" sz="1599">
                <a:solidFill>
                  <a:srgbClr val="000000"/>
                </a:solidFill>
                <a:latin typeface="Open Sans Bold"/>
                <a:ea typeface="Open Sans Bold"/>
                <a:cs typeface="Open Sans Bold"/>
                <a:sym typeface="Open Sans Bold"/>
              </a:rPr>
              <a:t>Website</a:t>
            </a:r>
          </a:p>
        </p:txBody>
      </p:sp>
      <p:sp>
        <p:nvSpPr>
          <p:cNvPr name="TextBox 24" id="24"/>
          <p:cNvSpPr txBox="true"/>
          <p:nvPr/>
        </p:nvSpPr>
        <p:spPr>
          <a:xfrm rot="0">
            <a:off x="14344595" y="8862553"/>
            <a:ext cx="2868747" cy="368301"/>
          </a:xfrm>
          <a:prstGeom prst="rect">
            <a:avLst/>
          </a:prstGeom>
        </p:spPr>
        <p:txBody>
          <a:bodyPr anchor="t" rtlCol="false" tIns="0" lIns="0" bIns="0" rIns="0">
            <a:spAutoFit/>
          </a:bodyPr>
          <a:lstStyle/>
          <a:p>
            <a:pPr algn="r" marL="0" indent="0" lvl="0">
              <a:lnSpc>
                <a:spcPts val="3099"/>
              </a:lnSpc>
            </a:pPr>
            <a:r>
              <a:rPr lang="en-US" b="true" sz="1999">
                <a:solidFill>
                  <a:srgbClr val="000000"/>
                </a:solidFill>
                <a:latin typeface="Open Sans Bold"/>
                <a:ea typeface="Open Sans Bold"/>
                <a:cs typeface="Open Sans Bold"/>
                <a:sym typeface="Open Sans Bold"/>
              </a:rPr>
              <a:t>December 2023</a:t>
            </a:r>
          </a:p>
        </p:txBody>
      </p:sp>
      <p:sp>
        <p:nvSpPr>
          <p:cNvPr name="TextBox 25" id="25"/>
          <p:cNvSpPr txBox="true"/>
          <p:nvPr/>
        </p:nvSpPr>
        <p:spPr>
          <a:xfrm rot="0">
            <a:off x="1690843" y="5507968"/>
            <a:ext cx="8069342" cy="481357"/>
          </a:xfrm>
          <a:prstGeom prst="rect">
            <a:avLst/>
          </a:prstGeom>
        </p:spPr>
        <p:txBody>
          <a:bodyPr anchor="t" rtlCol="false" tIns="0" lIns="0" bIns="0" rIns="0">
            <a:spAutoFit/>
          </a:bodyPr>
          <a:lstStyle/>
          <a:p>
            <a:pPr algn="l" marL="0" indent="0" lvl="0">
              <a:lnSpc>
                <a:spcPts val="3919"/>
              </a:lnSpc>
            </a:pPr>
            <a:r>
              <a:rPr lang="en-US" b="true" sz="2799" spc="207">
                <a:solidFill>
                  <a:srgbClr val="000000"/>
                </a:solidFill>
                <a:latin typeface="Open Sans Semi-Bold"/>
                <a:ea typeface="Open Sans Semi-Bold"/>
                <a:cs typeface="Open Sans Semi-Bold"/>
                <a:sym typeface="Open Sans Semi-Bold"/>
              </a:rPr>
              <a:t>BUSINESS </a:t>
            </a:r>
          </a:p>
        </p:txBody>
      </p:sp>
      <p:sp>
        <p:nvSpPr>
          <p:cNvPr name="TextBox 26" id="26"/>
          <p:cNvSpPr txBox="true"/>
          <p:nvPr/>
        </p:nvSpPr>
        <p:spPr>
          <a:xfrm rot="0">
            <a:off x="1857293" y="662932"/>
            <a:ext cx="3191396" cy="422275"/>
          </a:xfrm>
          <a:prstGeom prst="rect">
            <a:avLst/>
          </a:prstGeom>
        </p:spPr>
        <p:txBody>
          <a:bodyPr anchor="t" rtlCol="false" tIns="0" lIns="0" bIns="0" rIns="0">
            <a:spAutoFit/>
          </a:bodyPr>
          <a:lstStyle/>
          <a:p>
            <a:pPr algn="l">
              <a:lnSpc>
                <a:spcPts val="3499"/>
              </a:lnSpc>
            </a:pPr>
            <a:r>
              <a:rPr lang="en-US" sz="2499" b="true">
                <a:solidFill>
                  <a:srgbClr val="000000"/>
                </a:solidFill>
                <a:latin typeface="Open Sans Semi-Bold"/>
                <a:ea typeface="Open Sans Semi-Bold"/>
                <a:cs typeface="Open Sans Semi-Bold"/>
                <a:sym typeface="Open Sans Semi-Bold"/>
              </a:rPr>
              <a:t>Thynk Unlimited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34610" y="0"/>
            <a:ext cx="5653390" cy="10287000"/>
            <a:chOff x="0" y="0"/>
            <a:chExt cx="1488959" cy="2709333"/>
          </a:xfrm>
        </p:grpSpPr>
        <p:sp>
          <p:nvSpPr>
            <p:cNvPr name="Freeform 3" id="3"/>
            <p:cNvSpPr/>
            <p:nvPr/>
          </p:nvSpPr>
          <p:spPr>
            <a:xfrm flipH="false" flipV="false" rot="0">
              <a:off x="0" y="0"/>
              <a:ext cx="1488959" cy="2709333"/>
            </a:xfrm>
            <a:custGeom>
              <a:avLst/>
              <a:gdLst/>
              <a:ahLst/>
              <a:cxnLst/>
              <a:rect r="r" b="b" t="t" l="l"/>
              <a:pathLst>
                <a:path h="2709333" w="1488959">
                  <a:moveTo>
                    <a:pt x="0" y="0"/>
                  </a:moveTo>
                  <a:lnTo>
                    <a:pt x="1488959" y="0"/>
                  </a:lnTo>
                  <a:lnTo>
                    <a:pt x="1488959" y="2709333"/>
                  </a:lnTo>
                  <a:lnTo>
                    <a:pt x="0" y="2709333"/>
                  </a:lnTo>
                  <a:close/>
                </a:path>
              </a:pathLst>
            </a:custGeom>
            <a:solidFill>
              <a:srgbClr val="F6F6F6"/>
            </a:solidFill>
          </p:spPr>
        </p:sp>
        <p:sp>
          <p:nvSpPr>
            <p:cNvPr name="TextBox 4" id="4"/>
            <p:cNvSpPr txBox="true"/>
            <p:nvPr/>
          </p:nvSpPr>
          <p:spPr>
            <a:xfrm>
              <a:off x="0" y="-47625"/>
              <a:ext cx="1488959" cy="2756958"/>
            </a:xfrm>
            <a:prstGeom prst="rect">
              <a:avLst/>
            </a:prstGeom>
          </p:spPr>
          <p:txBody>
            <a:bodyPr anchor="ctr" rtlCol="false" tIns="50800" lIns="50800" bIns="50800" rIns="50800"/>
            <a:lstStyle/>
            <a:p>
              <a:pPr algn="ctr">
                <a:lnSpc>
                  <a:spcPts val="2479"/>
                </a:lnSpc>
              </a:pPr>
            </a:p>
          </p:txBody>
        </p:sp>
      </p:grpSp>
      <p:grpSp>
        <p:nvGrpSpPr>
          <p:cNvPr name="Group 5" id="5"/>
          <p:cNvGrpSpPr>
            <a:grpSpLocks noChangeAspect="true"/>
          </p:cNvGrpSpPr>
          <p:nvPr/>
        </p:nvGrpSpPr>
        <p:grpSpPr>
          <a:xfrm rot="0">
            <a:off x="10935222" y="-1909062"/>
            <a:ext cx="6465644" cy="646564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2"/>
              <a:stretch>
                <a:fillRect l="-35756" t="0" r="-40067" b="0"/>
              </a:stretch>
            </a:blipFill>
          </p:spPr>
        </p:sp>
      </p:grpSp>
      <p:grpSp>
        <p:nvGrpSpPr>
          <p:cNvPr name="Group 7" id="7"/>
          <p:cNvGrpSpPr/>
          <p:nvPr/>
        </p:nvGrpSpPr>
        <p:grpSpPr>
          <a:xfrm rot="0">
            <a:off x="839945" y="2796715"/>
            <a:ext cx="877649" cy="87764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9" id="9"/>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01</a:t>
              </a:r>
            </a:p>
          </p:txBody>
        </p:sp>
      </p:grpSp>
      <p:grpSp>
        <p:nvGrpSpPr>
          <p:cNvPr name="Group 10" id="10"/>
          <p:cNvGrpSpPr/>
          <p:nvPr/>
        </p:nvGrpSpPr>
        <p:grpSpPr>
          <a:xfrm rot="0">
            <a:off x="17400866" y="0"/>
            <a:ext cx="863406" cy="1914819"/>
            <a:chOff x="0" y="0"/>
            <a:chExt cx="227399" cy="504314"/>
          </a:xfrm>
        </p:grpSpPr>
        <p:sp>
          <p:nvSpPr>
            <p:cNvPr name="Freeform 11" id="11"/>
            <p:cNvSpPr/>
            <p:nvPr/>
          </p:nvSpPr>
          <p:spPr>
            <a:xfrm flipH="false" flipV="false" rot="0">
              <a:off x="0" y="0"/>
              <a:ext cx="227399" cy="504314"/>
            </a:xfrm>
            <a:custGeom>
              <a:avLst/>
              <a:gdLst/>
              <a:ahLst/>
              <a:cxnLst/>
              <a:rect r="r" b="b" t="t" l="l"/>
              <a:pathLst>
                <a:path h="504314" w="227399">
                  <a:moveTo>
                    <a:pt x="0" y="0"/>
                  </a:moveTo>
                  <a:lnTo>
                    <a:pt x="227399" y="0"/>
                  </a:lnTo>
                  <a:lnTo>
                    <a:pt x="227399" y="504314"/>
                  </a:lnTo>
                  <a:lnTo>
                    <a:pt x="0" y="504314"/>
                  </a:lnTo>
                  <a:close/>
                </a:path>
              </a:pathLst>
            </a:custGeom>
            <a:solidFill>
              <a:srgbClr val="17726D"/>
            </a:solidFill>
          </p:spPr>
        </p:sp>
        <p:sp>
          <p:nvSpPr>
            <p:cNvPr name="TextBox 12" id="12"/>
            <p:cNvSpPr txBox="true"/>
            <p:nvPr/>
          </p:nvSpPr>
          <p:spPr>
            <a:xfrm>
              <a:off x="0" y="-47625"/>
              <a:ext cx="227399" cy="551939"/>
            </a:xfrm>
            <a:prstGeom prst="rect">
              <a:avLst/>
            </a:prstGeom>
          </p:spPr>
          <p:txBody>
            <a:bodyPr anchor="ctr" rtlCol="false" tIns="50800" lIns="50800" bIns="50800" rIns="50800"/>
            <a:lstStyle/>
            <a:p>
              <a:pPr algn="ctr">
                <a:lnSpc>
                  <a:spcPts val="2479"/>
                </a:lnSpc>
              </a:pPr>
            </a:p>
          </p:txBody>
        </p:sp>
      </p:grpSp>
      <p:grpSp>
        <p:nvGrpSpPr>
          <p:cNvPr name="Group 13" id="13"/>
          <p:cNvGrpSpPr/>
          <p:nvPr/>
        </p:nvGrpSpPr>
        <p:grpSpPr>
          <a:xfrm rot="0">
            <a:off x="0" y="10094695"/>
            <a:ext cx="18264272" cy="192305"/>
            <a:chOff x="0" y="0"/>
            <a:chExt cx="4810343" cy="50648"/>
          </a:xfrm>
        </p:grpSpPr>
        <p:sp>
          <p:nvSpPr>
            <p:cNvPr name="Freeform 14" id="14"/>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17726D"/>
            </a:solidFill>
          </p:spPr>
        </p:sp>
        <p:sp>
          <p:nvSpPr>
            <p:cNvPr name="TextBox 15" id="15"/>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sp>
        <p:nvSpPr>
          <p:cNvPr name="TextBox 16" id="16"/>
          <p:cNvSpPr txBox="true"/>
          <p:nvPr/>
        </p:nvSpPr>
        <p:spPr>
          <a:xfrm rot="0">
            <a:off x="839945" y="562269"/>
            <a:ext cx="8292191" cy="9848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BUSINESS MODEL</a:t>
            </a:r>
          </a:p>
        </p:txBody>
      </p:sp>
      <p:sp>
        <p:nvSpPr>
          <p:cNvPr name="TextBox 17" id="17"/>
          <p:cNvSpPr txBox="true"/>
          <p:nvPr/>
        </p:nvSpPr>
        <p:spPr>
          <a:xfrm rot="0">
            <a:off x="1925690" y="2992436"/>
            <a:ext cx="4877173" cy="455295"/>
          </a:xfrm>
          <a:prstGeom prst="rect">
            <a:avLst/>
          </a:prstGeom>
        </p:spPr>
        <p:txBody>
          <a:bodyPr anchor="t" rtlCol="false" tIns="0" lIns="0" bIns="0" rIns="0">
            <a:spAutoFit/>
          </a:bodyPr>
          <a:lstStyle/>
          <a:p>
            <a:pPr algn="l">
              <a:lnSpc>
                <a:spcPts val="3779"/>
              </a:lnSpc>
            </a:pPr>
            <a:r>
              <a:rPr lang="en-US" sz="2699" b="true">
                <a:solidFill>
                  <a:srgbClr val="000000"/>
                </a:solidFill>
                <a:latin typeface="Inter Bold"/>
                <a:ea typeface="Inter Bold"/>
                <a:cs typeface="Inter Bold"/>
                <a:sym typeface="Inter Bold"/>
              </a:rPr>
              <a:t>Proposition de Valeur</a:t>
            </a:r>
          </a:p>
        </p:txBody>
      </p:sp>
      <p:sp>
        <p:nvSpPr>
          <p:cNvPr name="TextBox 18" id="18"/>
          <p:cNvSpPr txBox="true"/>
          <p:nvPr/>
        </p:nvSpPr>
        <p:spPr>
          <a:xfrm rot="0">
            <a:off x="9232905" y="4832680"/>
            <a:ext cx="8026395" cy="5104090"/>
          </a:xfrm>
          <a:prstGeom prst="rect">
            <a:avLst/>
          </a:prstGeom>
        </p:spPr>
        <p:txBody>
          <a:bodyPr anchor="t" rtlCol="false" tIns="0" lIns="0" bIns="0" rIns="0">
            <a:spAutoFit/>
          </a:bodyPr>
          <a:lstStyle/>
          <a:p>
            <a:pPr algn="just">
              <a:lnSpc>
                <a:spcPts val="3720"/>
              </a:lnSpc>
            </a:pPr>
            <a:r>
              <a:rPr lang="en-US" sz="2400">
                <a:solidFill>
                  <a:srgbClr val="000000"/>
                </a:solidFill>
                <a:latin typeface="Open Sans"/>
                <a:ea typeface="Open Sans"/>
                <a:cs typeface="Open Sans"/>
                <a:sym typeface="Open Sans"/>
              </a:rPr>
              <a:t>Pour les Artisans :</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Une plateforme pour présenter leurs compétences, gagner en visibilité, et se connecter directement avec les clients sans dépendre des recommandations personnelles.</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Accès à une plus grande base de clients, ce qui entraîne une augmentation des opportunités d'emploi.</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Outils pour gérer les réservations, les paiements et la communication avec les clients.</a:t>
            </a:r>
          </a:p>
          <a:p>
            <a:pPr algn="just" marL="0" indent="0" lvl="0">
              <a:lnSpc>
                <a:spcPts val="3720"/>
              </a:lnSpc>
            </a:pPr>
          </a:p>
        </p:txBody>
      </p:sp>
      <p:sp>
        <p:nvSpPr>
          <p:cNvPr name="TextBox 19" id="19"/>
          <p:cNvSpPr txBox="true"/>
          <p:nvPr/>
        </p:nvSpPr>
        <p:spPr>
          <a:xfrm rot="0">
            <a:off x="1278770" y="3598164"/>
            <a:ext cx="6455681" cy="5570869"/>
          </a:xfrm>
          <a:prstGeom prst="rect">
            <a:avLst/>
          </a:prstGeom>
        </p:spPr>
        <p:txBody>
          <a:bodyPr anchor="t" rtlCol="false" tIns="0" lIns="0" bIns="0" rIns="0">
            <a:spAutoFit/>
          </a:bodyPr>
          <a:lstStyle/>
          <a:p>
            <a:pPr algn="just">
              <a:lnSpc>
                <a:spcPts val="3720"/>
              </a:lnSpc>
            </a:pPr>
            <a:r>
              <a:rPr lang="en-US" sz="2400">
                <a:solidFill>
                  <a:srgbClr val="000000"/>
                </a:solidFill>
                <a:latin typeface="Open Sans"/>
                <a:ea typeface="Open Sans"/>
                <a:cs typeface="Open Sans"/>
                <a:sym typeface="Open Sans"/>
              </a:rPr>
              <a:t>Pour les Clients :</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Accès facile à une large gamme d'artisans (mécaniciens, électriciens, plombiers, menuisiers, etc.) en fonction de la localisation, des compétences et des avis.</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Processus de réservation simplifié via une application mobile, un site web ou un service USSD.</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Tarification transparente, avis et évaluations pour garantir la confiance et la qualité.</a:t>
            </a:r>
          </a:p>
          <a:p>
            <a:pPr algn="just" marL="0" indent="0" lvl="0">
              <a:lnSpc>
                <a:spcPts val="372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00866" y="0"/>
            <a:ext cx="863406" cy="1914819"/>
            <a:chOff x="0" y="0"/>
            <a:chExt cx="227399" cy="504314"/>
          </a:xfrm>
        </p:grpSpPr>
        <p:sp>
          <p:nvSpPr>
            <p:cNvPr name="Freeform 3" id="3"/>
            <p:cNvSpPr/>
            <p:nvPr/>
          </p:nvSpPr>
          <p:spPr>
            <a:xfrm flipH="false" flipV="false" rot="0">
              <a:off x="0" y="0"/>
              <a:ext cx="227399" cy="504314"/>
            </a:xfrm>
            <a:custGeom>
              <a:avLst/>
              <a:gdLst/>
              <a:ahLst/>
              <a:cxnLst/>
              <a:rect r="r" b="b" t="t" l="l"/>
              <a:pathLst>
                <a:path h="504314" w="227399">
                  <a:moveTo>
                    <a:pt x="0" y="0"/>
                  </a:moveTo>
                  <a:lnTo>
                    <a:pt x="227399" y="0"/>
                  </a:lnTo>
                  <a:lnTo>
                    <a:pt x="227399" y="504314"/>
                  </a:lnTo>
                  <a:lnTo>
                    <a:pt x="0" y="504314"/>
                  </a:lnTo>
                  <a:close/>
                </a:path>
              </a:pathLst>
            </a:custGeom>
            <a:solidFill>
              <a:srgbClr val="17726D"/>
            </a:solidFill>
          </p:spPr>
        </p:sp>
        <p:sp>
          <p:nvSpPr>
            <p:cNvPr name="TextBox 4" id="4"/>
            <p:cNvSpPr txBox="true"/>
            <p:nvPr/>
          </p:nvSpPr>
          <p:spPr>
            <a:xfrm>
              <a:off x="0" y="-47625"/>
              <a:ext cx="227399" cy="551939"/>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0" y="10094695"/>
            <a:ext cx="18264272" cy="192305"/>
            <a:chOff x="0" y="0"/>
            <a:chExt cx="4810343" cy="50648"/>
          </a:xfrm>
        </p:grpSpPr>
        <p:sp>
          <p:nvSpPr>
            <p:cNvPr name="Freeform 6" id="6"/>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17726D"/>
            </a:solidFill>
          </p:spPr>
        </p:sp>
        <p:sp>
          <p:nvSpPr>
            <p:cNvPr name="TextBox 7" id="7"/>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33963" y="220909"/>
            <a:ext cx="877649" cy="87764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0" id="10"/>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02</a:t>
              </a:r>
            </a:p>
          </p:txBody>
        </p:sp>
      </p:grpSp>
      <p:grpSp>
        <p:nvGrpSpPr>
          <p:cNvPr name="Group 11" id="11"/>
          <p:cNvGrpSpPr/>
          <p:nvPr/>
        </p:nvGrpSpPr>
        <p:grpSpPr>
          <a:xfrm rot="0">
            <a:off x="-1767632" y="1851034"/>
            <a:ext cx="3803190" cy="380319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4" id="14"/>
          <p:cNvSpPr txBox="true"/>
          <p:nvPr/>
        </p:nvSpPr>
        <p:spPr>
          <a:xfrm rot="0">
            <a:off x="1219708" y="416631"/>
            <a:ext cx="4877173" cy="455295"/>
          </a:xfrm>
          <a:prstGeom prst="rect">
            <a:avLst/>
          </a:prstGeom>
        </p:spPr>
        <p:txBody>
          <a:bodyPr anchor="t" rtlCol="false" tIns="0" lIns="0" bIns="0" rIns="0">
            <a:spAutoFit/>
          </a:bodyPr>
          <a:lstStyle/>
          <a:p>
            <a:pPr algn="l">
              <a:lnSpc>
                <a:spcPts val="3779"/>
              </a:lnSpc>
            </a:pPr>
            <a:r>
              <a:rPr lang="en-US" sz="2699" b="true">
                <a:solidFill>
                  <a:srgbClr val="000000"/>
                </a:solidFill>
                <a:latin typeface="Inter Bold"/>
                <a:ea typeface="Inter Bold"/>
                <a:cs typeface="Inter Bold"/>
                <a:sym typeface="Inter Bold"/>
              </a:rPr>
              <a:t>Sources de Revenus </a:t>
            </a:r>
          </a:p>
        </p:txBody>
      </p:sp>
      <p:sp>
        <p:nvSpPr>
          <p:cNvPr name="TextBox 15" id="15"/>
          <p:cNvSpPr txBox="true"/>
          <p:nvPr/>
        </p:nvSpPr>
        <p:spPr>
          <a:xfrm rot="0">
            <a:off x="191113" y="1606144"/>
            <a:ext cx="8934708" cy="7904765"/>
          </a:xfrm>
          <a:prstGeom prst="rect">
            <a:avLst/>
          </a:prstGeom>
        </p:spPr>
        <p:txBody>
          <a:bodyPr anchor="t" rtlCol="false" tIns="0" lIns="0" bIns="0" rIns="0">
            <a:spAutoFit/>
          </a:bodyPr>
          <a:lstStyle/>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Frais de Service : Prendre une petite commission sur chaque transaction entre le client et l'artisan.</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Modèle d’Abonnement : Proposer des fonctionnalités premium aux artisans (par exemple, classement prioritaire, personnalisation avancée du profil) moyennant un abonnement mensuel ou annuel.</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Publicités : Les artisans ou les entreprises pertinentes (par exemple, fournisseurs d’outils) peuvent payer pour des publicités ou des annonces sponsorisées sur la plateforme.</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Partenariats : Nouer des partenariats avec des fournisseurs de services locaux et des magasins de fournitures, en percevant des commissions ou des frais pour les références.</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Services In-App : Proposer des services supplémentaires payants tels que l’assurance des tâches, des garanties, ou un support client étendu pour des tâches complexes.</a:t>
            </a:r>
          </a:p>
          <a:p>
            <a:pPr algn="just" marL="0" indent="0" lvl="0">
              <a:lnSpc>
                <a:spcPts val="3720"/>
              </a:lnSpc>
            </a:pPr>
          </a:p>
        </p:txBody>
      </p:sp>
      <p:grpSp>
        <p:nvGrpSpPr>
          <p:cNvPr name="Group 16" id="16"/>
          <p:cNvGrpSpPr/>
          <p:nvPr/>
        </p:nvGrpSpPr>
        <p:grpSpPr>
          <a:xfrm rot="0">
            <a:off x="12634610" y="0"/>
            <a:ext cx="5653390" cy="10287000"/>
            <a:chOff x="0" y="0"/>
            <a:chExt cx="1488959" cy="2709333"/>
          </a:xfrm>
        </p:grpSpPr>
        <p:sp>
          <p:nvSpPr>
            <p:cNvPr name="Freeform 17" id="17"/>
            <p:cNvSpPr/>
            <p:nvPr/>
          </p:nvSpPr>
          <p:spPr>
            <a:xfrm flipH="false" flipV="false" rot="0">
              <a:off x="0" y="0"/>
              <a:ext cx="1488959" cy="2709333"/>
            </a:xfrm>
            <a:custGeom>
              <a:avLst/>
              <a:gdLst/>
              <a:ahLst/>
              <a:cxnLst/>
              <a:rect r="r" b="b" t="t" l="l"/>
              <a:pathLst>
                <a:path h="2709333" w="1488959">
                  <a:moveTo>
                    <a:pt x="0" y="0"/>
                  </a:moveTo>
                  <a:lnTo>
                    <a:pt x="1488959" y="0"/>
                  </a:lnTo>
                  <a:lnTo>
                    <a:pt x="1488959" y="2709333"/>
                  </a:lnTo>
                  <a:lnTo>
                    <a:pt x="0" y="2709333"/>
                  </a:lnTo>
                  <a:close/>
                </a:path>
              </a:pathLst>
            </a:custGeom>
            <a:solidFill>
              <a:srgbClr val="F6F6F6"/>
            </a:solidFill>
          </p:spPr>
        </p:sp>
        <p:sp>
          <p:nvSpPr>
            <p:cNvPr name="TextBox 18" id="18"/>
            <p:cNvSpPr txBox="true"/>
            <p:nvPr/>
          </p:nvSpPr>
          <p:spPr>
            <a:xfrm>
              <a:off x="0" y="-47625"/>
              <a:ext cx="1488959" cy="2756958"/>
            </a:xfrm>
            <a:prstGeom prst="rect">
              <a:avLst/>
            </a:prstGeom>
          </p:spPr>
          <p:txBody>
            <a:bodyPr anchor="ctr" rtlCol="false" tIns="50800" lIns="50800" bIns="50800" rIns="50800"/>
            <a:lstStyle/>
            <a:p>
              <a:pPr algn="ctr">
                <a:lnSpc>
                  <a:spcPts val="2479"/>
                </a:lnSpc>
              </a:pPr>
            </a:p>
          </p:txBody>
        </p:sp>
      </p:grpSp>
      <p:grpSp>
        <p:nvGrpSpPr>
          <p:cNvPr name="Group 19" id="19"/>
          <p:cNvGrpSpPr/>
          <p:nvPr/>
        </p:nvGrpSpPr>
        <p:grpSpPr>
          <a:xfrm rot="0">
            <a:off x="9363946" y="4421921"/>
            <a:ext cx="977665" cy="877649"/>
            <a:chOff x="0" y="0"/>
            <a:chExt cx="905426" cy="812800"/>
          </a:xfrm>
        </p:grpSpPr>
        <p:sp>
          <p:nvSpPr>
            <p:cNvPr name="Freeform 20" id="20"/>
            <p:cNvSpPr/>
            <p:nvPr/>
          </p:nvSpPr>
          <p:spPr>
            <a:xfrm flipH="false" flipV="false" rot="0">
              <a:off x="0" y="0"/>
              <a:ext cx="905426" cy="812800"/>
            </a:xfrm>
            <a:custGeom>
              <a:avLst/>
              <a:gdLst/>
              <a:ahLst/>
              <a:cxnLst/>
              <a:rect r="r" b="b" t="t" l="l"/>
              <a:pathLst>
                <a:path h="812800" w="905426">
                  <a:moveTo>
                    <a:pt x="452713" y="0"/>
                  </a:moveTo>
                  <a:cubicBezTo>
                    <a:pt x="202686" y="0"/>
                    <a:pt x="0" y="181951"/>
                    <a:pt x="0" y="406400"/>
                  </a:cubicBezTo>
                  <a:cubicBezTo>
                    <a:pt x="0" y="630849"/>
                    <a:pt x="202686" y="812800"/>
                    <a:pt x="452713" y="812800"/>
                  </a:cubicBezTo>
                  <a:cubicBezTo>
                    <a:pt x="702739" y="812800"/>
                    <a:pt x="905426" y="630849"/>
                    <a:pt x="905426" y="406400"/>
                  </a:cubicBezTo>
                  <a:cubicBezTo>
                    <a:pt x="905426" y="181951"/>
                    <a:pt x="702739" y="0"/>
                    <a:pt x="452713" y="0"/>
                  </a:cubicBezTo>
                  <a:close/>
                </a:path>
              </a:pathLst>
            </a:custGeom>
            <a:solidFill>
              <a:srgbClr val="EAE4D2"/>
            </a:solidFill>
          </p:spPr>
        </p:sp>
        <p:sp>
          <p:nvSpPr>
            <p:cNvPr name="TextBox 21" id="21"/>
            <p:cNvSpPr txBox="true"/>
            <p:nvPr/>
          </p:nvSpPr>
          <p:spPr>
            <a:xfrm>
              <a:off x="84884" y="28575"/>
              <a:ext cx="735659"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03</a:t>
              </a:r>
            </a:p>
          </p:txBody>
        </p:sp>
      </p:grpSp>
      <p:sp>
        <p:nvSpPr>
          <p:cNvPr name="TextBox 22" id="22"/>
          <p:cNvSpPr txBox="true"/>
          <p:nvPr/>
        </p:nvSpPr>
        <p:spPr>
          <a:xfrm rot="0">
            <a:off x="10641014" y="4606150"/>
            <a:ext cx="7490958" cy="455295"/>
          </a:xfrm>
          <a:prstGeom prst="rect">
            <a:avLst/>
          </a:prstGeom>
        </p:spPr>
        <p:txBody>
          <a:bodyPr anchor="t" rtlCol="false" tIns="0" lIns="0" bIns="0" rIns="0">
            <a:spAutoFit/>
          </a:bodyPr>
          <a:lstStyle/>
          <a:p>
            <a:pPr algn="l">
              <a:lnSpc>
                <a:spcPts val="3779"/>
              </a:lnSpc>
            </a:pPr>
            <a:r>
              <a:rPr lang="en-US" sz="2699" b="true">
                <a:solidFill>
                  <a:srgbClr val="000000"/>
                </a:solidFill>
                <a:latin typeface="Inter Bold"/>
                <a:ea typeface="Inter Bold"/>
                <a:cs typeface="Inter Bold"/>
                <a:sym typeface="Inter Bold"/>
              </a:rPr>
              <a:t>Segments de Clients</a:t>
            </a:r>
          </a:p>
        </p:txBody>
      </p:sp>
      <p:sp>
        <p:nvSpPr>
          <p:cNvPr name="TextBox 23" id="23"/>
          <p:cNvSpPr txBox="true"/>
          <p:nvPr/>
        </p:nvSpPr>
        <p:spPr>
          <a:xfrm rot="0">
            <a:off x="10341611" y="5223370"/>
            <a:ext cx="8089764" cy="4637311"/>
          </a:xfrm>
          <a:prstGeom prst="rect">
            <a:avLst/>
          </a:prstGeom>
        </p:spPr>
        <p:txBody>
          <a:bodyPr anchor="t" rtlCol="false" tIns="0" lIns="0" bIns="0" rIns="0">
            <a:spAutoFit/>
          </a:bodyPr>
          <a:lstStyle/>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Clients Individuels : Propriétaires de maisons, locataires, et toute personne cherchant des artisans pour des tâches petites ou grandes.</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Entreprises : Petites ou moyennes entreprises ayant besoin d'artisans pour des services de maintenance ou d'installation.</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Artisans : Artisans indépendants et petits prestataires de services cherchant à se connecter avec de nouveaux clients.</a:t>
            </a:r>
          </a:p>
          <a:p>
            <a:pPr algn="just" marL="0" indent="0" lvl="0">
              <a:lnSpc>
                <a:spcPts val="3720"/>
              </a:lnSpc>
            </a:pPr>
          </a:p>
        </p:txBody>
      </p:sp>
      <p:grpSp>
        <p:nvGrpSpPr>
          <p:cNvPr name="Group 24" id="24"/>
          <p:cNvGrpSpPr/>
          <p:nvPr/>
        </p:nvGrpSpPr>
        <p:grpSpPr>
          <a:xfrm rot="0">
            <a:off x="10578852" y="-395039"/>
            <a:ext cx="6822014" cy="4619715"/>
            <a:chOff x="0" y="0"/>
            <a:chExt cx="6350000" cy="4300077"/>
          </a:xfrm>
        </p:grpSpPr>
        <p:sp>
          <p:nvSpPr>
            <p:cNvPr name="Freeform 25" id="25"/>
            <p:cNvSpPr/>
            <p:nvPr/>
          </p:nvSpPr>
          <p:spPr>
            <a:xfrm flipH="false" flipV="false" rot="0">
              <a:off x="0" y="0"/>
              <a:ext cx="6350000" cy="4300077"/>
            </a:xfrm>
            <a:custGeom>
              <a:avLst/>
              <a:gdLst/>
              <a:ahLst/>
              <a:cxnLst/>
              <a:rect r="r" b="b" t="t" l="l"/>
              <a:pathLst>
                <a:path h="4300077" w="6350000">
                  <a:moveTo>
                    <a:pt x="4838700" y="0"/>
                  </a:moveTo>
                  <a:lnTo>
                    <a:pt x="1511300" y="0"/>
                  </a:lnTo>
                  <a:cubicBezTo>
                    <a:pt x="676910" y="0"/>
                    <a:pt x="0" y="458388"/>
                    <a:pt x="0" y="1023418"/>
                  </a:cubicBezTo>
                  <a:lnTo>
                    <a:pt x="0" y="4300077"/>
                  </a:lnTo>
                  <a:lnTo>
                    <a:pt x="4838700" y="4300077"/>
                  </a:lnTo>
                  <a:cubicBezTo>
                    <a:pt x="5673090" y="4300077"/>
                    <a:pt x="6350000" y="3841689"/>
                    <a:pt x="6350000" y="3276659"/>
                  </a:cubicBezTo>
                  <a:lnTo>
                    <a:pt x="6350000" y="0"/>
                  </a:lnTo>
                  <a:lnTo>
                    <a:pt x="4838700" y="0"/>
                  </a:lnTo>
                  <a:close/>
                </a:path>
              </a:pathLst>
            </a:custGeom>
            <a:blipFill>
              <a:blip r:embed="rId2"/>
              <a:stretch>
                <a:fillRect l="-8072" t="0" r="-10991" b="0"/>
              </a:stretch>
            </a:blipFill>
          </p:spPr>
        </p:sp>
      </p:gr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400866" y="0"/>
            <a:ext cx="863406" cy="1914819"/>
            <a:chOff x="0" y="0"/>
            <a:chExt cx="227399" cy="504314"/>
          </a:xfrm>
        </p:grpSpPr>
        <p:sp>
          <p:nvSpPr>
            <p:cNvPr name="Freeform 3" id="3"/>
            <p:cNvSpPr/>
            <p:nvPr/>
          </p:nvSpPr>
          <p:spPr>
            <a:xfrm flipH="false" flipV="false" rot="0">
              <a:off x="0" y="0"/>
              <a:ext cx="227399" cy="504314"/>
            </a:xfrm>
            <a:custGeom>
              <a:avLst/>
              <a:gdLst/>
              <a:ahLst/>
              <a:cxnLst/>
              <a:rect r="r" b="b" t="t" l="l"/>
              <a:pathLst>
                <a:path h="504314" w="227399">
                  <a:moveTo>
                    <a:pt x="0" y="0"/>
                  </a:moveTo>
                  <a:lnTo>
                    <a:pt x="227399" y="0"/>
                  </a:lnTo>
                  <a:lnTo>
                    <a:pt x="227399" y="504314"/>
                  </a:lnTo>
                  <a:lnTo>
                    <a:pt x="0" y="504314"/>
                  </a:lnTo>
                  <a:close/>
                </a:path>
              </a:pathLst>
            </a:custGeom>
            <a:solidFill>
              <a:srgbClr val="17726D"/>
            </a:solidFill>
          </p:spPr>
        </p:sp>
        <p:sp>
          <p:nvSpPr>
            <p:cNvPr name="TextBox 4" id="4"/>
            <p:cNvSpPr txBox="true"/>
            <p:nvPr/>
          </p:nvSpPr>
          <p:spPr>
            <a:xfrm>
              <a:off x="0" y="-47625"/>
              <a:ext cx="227399" cy="551939"/>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61650" y="8036778"/>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0" y="10094695"/>
            <a:ext cx="18264272" cy="192305"/>
            <a:chOff x="0" y="0"/>
            <a:chExt cx="4810343" cy="50648"/>
          </a:xfrm>
        </p:grpSpPr>
        <p:sp>
          <p:nvSpPr>
            <p:cNvPr name="Freeform 9" id="9"/>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17726D"/>
            </a:solidFill>
          </p:spPr>
        </p:sp>
        <p:sp>
          <p:nvSpPr>
            <p:cNvPr name="TextBox 10" id="10"/>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0" y="263585"/>
            <a:ext cx="877649" cy="87764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3" id="13"/>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04</a:t>
              </a:r>
            </a:p>
          </p:txBody>
        </p:sp>
      </p:grpSp>
      <p:sp>
        <p:nvSpPr>
          <p:cNvPr name="TextBox 14" id="14"/>
          <p:cNvSpPr txBox="true"/>
          <p:nvPr/>
        </p:nvSpPr>
        <p:spPr>
          <a:xfrm rot="0">
            <a:off x="1085745" y="459306"/>
            <a:ext cx="4877173" cy="455295"/>
          </a:xfrm>
          <a:prstGeom prst="rect">
            <a:avLst/>
          </a:prstGeom>
        </p:spPr>
        <p:txBody>
          <a:bodyPr anchor="t" rtlCol="false" tIns="0" lIns="0" bIns="0" rIns="0">
            <a:spAutoFit/>
          </a:bodyPr>
          <a:lstStyle/>
          <a:p>
            <a:pPr algn="l">
              <a:lnSpc>
                <a:spcPts val="3779"/>
              </a:lnSpc>
            </a:pPr>
            <a:r>
              <a:rPr lang="en-US" sz="2699" b="true">
                <a:solidFill>
                  <a:srgbClr val="000000"/>
                </a:solidFill>
                <a:latin typeface="Inter Bold"/>
                <a:ea typeface="Inter Bold"/>
                <a:cs typeface="Inter Bold"/>
                <a:sym typeface="Inter Bold"/>
              </a:rPr>
              <a:t>Activités Clés </a:t>
            </a:r>
          </a:p>
        </p:txBody>
      </p:sp>
      <p:sp>
        <p:nvSpPr>
          <p:cNvPr name="TextBox 15" id="15"/>
          <p:cNvSpPr txBox="true"/>
          <p:nvPr/>
        </p:nvSpPr>
        <p:spPr>
          <a:xfrm rot="0">
            <a:off x="438825" y="1513383"/>
            <a:ext cx="7326829" cy="5911430"/>
          </a:xfrm>
          <a:prstGeom prst="rect">
            <a:avLst/>
          </a:prstGeom>
        </p:spPr>
        <p:txBody>
          <a:bodyPr anchor="t" rtlCol="false" tIns="0" lIns="0" bIns="0" rIns="0">
            <a:spAutoFit/>
          </a:bodyPr>
          <a:lstStyle/>
          <a:p>
            <a:pPr algn="just" marL="471128" indent="-235564" lvl="1">
              <a:lnSpc>
                <a:spcPts val="3382"/>
              </a:lnSpc>
              <a:buFont typeface="Arial"/>
              <a:buChar char="•"/>
            </a:pPr>
            <a:r>
              <a:rPr lang="en-US" sz="2182">
                <a:solidFill>
                  <a:srgbClr val="000000"/>
                </a:solidFill>
                <a:latin typeface="Open Sans"/>
                <a:ea typeface="Open Sans"/>
                <a:cs typeface="Open Sans"/>
                <a:sym typeface="Open Sans"/>
              </a:rPr>
              <a:t>Développement et amélioration continue de l'application mobile, du site web et de la plateforme USSD.</a:t>
            </a:r>
          </a:p>
          <a:p>
            <a:pPr algn="just" marL="471128" indent="-235564" lvl="1">
              <a:lnSpc>
                <a:spcPts val="3382"/>
              </a:lnSpc>
              <a:buFont typeface="Arial"/>
              <a:buChar char="•"/>
            </a:pPr>
            <a:r>
              <a:rPr lang="en-US" sz="2182">
                <a:solidFill>
                  <a:srgbClr val="000000"/>
                </a:solidFill>
                <a:latin typeface="Open Sans"/>
                <a:ea typeface="Open Sans"/>
                <a:cs typeface="Open Sans"/>
                <a:sym typeface="Open Sans"/>
              </a:rPr>
              <a:t>Marketing et sensibilisation pour construire un réseau solide d'artisans et de clients.</a:t>
            </a:r>
          </a:p>
          <a:p>
            <a:pPr algn="just" marL="471128" indent="-235564" lvl="1">
              <a:lnSpc>
                <a:spcPts val="3382"/>
              </a:lnSpc>
              <a:buFont typeface="Arial"/>
              <a:buChar char="•"/>
            </a:pPr>
            <a:r>
              <a:rPr lang="en-US" sz="2182">
                <a:solidFill>
                  <a:srgbClr val="000000"/>
                </a:solidFill>
                <a:latin typeface="Open Sans"/>
                <a:ea typeface="Open Sans"/>
                <a:cs typeface="Open Sans"/>
                <a:sym typeface="Open Sans"/>
              </a:rPr>
              <a:t>Service client pour résoudre les problèmes, aider aux réservations, et gérer les litiges.</a:t>
            </a:r>
          </a:p>
          <a:p>
            <a:pPr algn="just" marL="471128" indent="-235564" lvl="1">
              <a:lnSpc>
                <a:spcPts val="3382"/>
              </a:lnSpc>
              <a:buFont typeface="Arial"/>
              <a:buChar char="•"/>
            </a:pPr>
            <a:r>
              <a:rPr lang="en-US" sz="2182">
                <a:solidFill>
                  <a:srgbClr val="000000"/>
                </a:solidFill>
                <a:latin typeface="Open Sans"/>
                <a:ea typeface="Open Sans"/>
                <a:cs typeface="Open Sans"/>
                <a:sym typeface="Open Sans"/>
              </a:rPr>
              <a:t>Gestion des partenariats pour d’éventuelles collaborations avec des fournisseurs d'outils, des compagnies d'assurance, etc.</a:t>
            </a:r>
          </a:p>
          <a:p>
            <a:pPr algn="just" marL="471128" indent="-235564" lvl="1">
              <a:lnSpc>
                <a:spcPts val="3382"/>
              </a:lnSpc>
              <a:buFont typeface="Arial"/>
              <a:buChar char="•"/>
            </a:pPr>
            <a:r>
              <a:rPr lang="en-US" sz="2182">
                <a:solidFill>
                  <a:srgbClr val="000000"/>
                </a:solidFill>
                <a:latin typeface="Open Sans"/>
                <a:ea typeface="Open Sans"/>
                <a:cs typeface="Open Sans"/>
                <a:sym typeface="Open Sans"/>
              </a:rPr>
              <a:t>Création de confiance via la vérification des artisans, la gestion des avis des clients, et l’assurance de la qualité des services.</a:t>
            </a:r>
          </a:p>
          <a:p>
            <a:pPr algn="just" marL="0" indent="0" lvl="0">
              <a:lnSpc>
                <a:spcPts val="3382"/>
              </a:lnSpc>
            </a:pPr>
          </a:p>
        </p:txBody>
      </p:sp>
      <p:grpSp>
        <p:nvGrpSpPr>
          <p:cNvPr name="Group 16" id="16"/>
          <p:cNvGrpSpPr/>
          <p:nvPr/>
        </p:nvGrpSpPr>
        <p:grpSpPr>
          <a:xfrm rot="0">
            <a:off x="12634610" y="-641064"/>
            <a:ext cx="5653390" cy="10287000"/>
            <a:chOff x="0" y="0"/>
            <a:chExt cx="1488959" cy="2709333"/>
          </a:xfrm>
        </p:grpSpPr>
        <p:sp>
          <p:nvSpPr>
            <p:cNvPr name="Freeform 17" id="17"/>
            <p:cNvSpPr/>
            <p:nvPr/>
          </p:nvSpPr>
          <p:spPr>
            <a:xfrm flipH="false" flipV="false" rot="0">
              <a:off x="0" y="0"/>
              <a:ext cx="1488959" cy="2709333"/>
            </a:xfrm>
            <a:custGeom>
              <a:avLst/>
              <a:gdLst/>
              <a:ahLst/>
              <a:cxnLst/>
              <a:rect r="r" b="b" t="t" l="l"/>
              <a:pathLst>
                <a:path h="2709333" w="1488959">
                  <a:moveTo>
                    <a:pt x="0" y="0"/>
                  </a:moveTo>
                  <a:lnTo>
                    <a:pt x="1488959" y="0"/>
                  </a:lnTo>
                  <a:lnTo>
                    <a:pt x="1488959" y="2709333"/>
                  </a:lnTo>
                  <a:lnTo>
                    <a:pt x="0" y="2709333"/>
                  </a:lnTo>
                  <a:close/>
                </a:path>
              </a:pathLst>
            </a:custGeom>
            <a:solidFill>
              <a:srgbClr val="F6F6F6"/>
            </a:solidFill>
          </p:spPr>
        </p:sp>
        <p:sp>
          <p:nvSpPr>
            <p:cNvPr name="TextBox 18" id="18"/>
            <p:cNvSpPr txBox="true"/>
            <p:nvPr/>
          </p:nvSpPr>
          <p:spPr>
            <a:xfrm>
              <a:off x="0" y="-47625"/>
              <a:ext cx="1488959" cy="2756958"/>
            </a:xfrm>
            <a:prstGeom prst="rect">
              <a:avLst/>
            </a:prstGeom>
          </p:spPr>
          <p:txBody>
            <a:bodyPr anchor="ctr" rtlCol="false" tIns="50800" lIns="50800" bIns="50800" rIns="50800"/>
            <a:lstStyle/>
            <a:p>
              <a:pPr algn="ctr">
                <a:lnSpc>
                  <a:spcPts val="2479"/>
                </a:lnSpc>
              </a:pPr>
            </a:p>
          </p:txBody>
        </p:sp>
      </p:grpSp>
      <p:grpSp>
        <p:nvGrpSpPr>
          <p:cNvPr name="Group 19" id="19"/>
          <p:cNvGrpSpPr/>
          <p:nvPr/>
        </p:nvGrpSpPr>
        <p:grpSpPr>
          <a:xfrm rot="0">
            <a:off x="8267629" y="506931"/>
            <a:ext cx="7810371" cy="8239435"/>
            <a:chOff x="0" y="0"/>
            <a:chExt cx="10413828" cy="10985913"/>
          </a:xfrm>
        </p:grpSpPr>
        <p:grpSp>
          <p:nvGrpSpPr>
            <p:cNvPr name="Group 20" id="20"/>
            <p:cNvGrpSpPr/>
            <p:nvPr/>
          </p:nvGrpSpPr>
          <p:grpSpPr>
            <a:xfrm rot="0">
              <a:off x="0" y="0"/>
              <a:ext cx="1170199" cy="117019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22" id="22"/>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05</a:t>
                </a:r>
              </a:p>
            </p:txBody>
          </p:sp>
        </p:grpSp>
        <p:sp>
          <p:nvSpPr>
            <p:cNvPr name="TextBox 23" id="23"/>
            <p:cNvSpPr txBox="true"/>
            <p:nvPr/>
          </p:nvSpPr>
          <p:spPr>
            <a:xfrm rot="0">
              <a:off x="1447660" y="276837"/>
              <a:ext cx="8966168" cy="591185"/>
            </a:xfrm>
            <a:prstGeom prst="rect">
              <a:avLst/>
            </a:prstGeom>
          </p:spPr>
          <p:txBody>
            <a:bodyPr anchor="t" rtlCol="false" tIns="0" lIns="0" bIns="0" rIns="0">
              <a:spAutoFit/>
            </a:bodyPr>
            <a:lstStyle/>
            <a:p>
              <a:pPr algn="l">
                <a:lnSpc>
                  <a:spcPts val="3779"/>
                </a:lnSpc>
              </a:pPr>
              <a:r>
                <a:rPr lang="en-US" sz="2699" b="true">
                  <a:solidFill>
                    <a:srgbClr val="000000"/>
                  </a:solidFill>
                  <a:latin typeface="Inter Bold"/>
                  <a:ea typeface="Inter Bold"/>
                  <a:cs typeface="Inter Bold"/>
                  <a:sym typeface="Inter Bold"/>
                </a:rPr>
                <a:t>Lack of Targeted Lead Generation</a:t>
              </a:r>
            </a:p>
          </p:txBody>
        </p:sp>
        <p:sp>
          <p:nvSpPr>
            <p:cNvPr name="TextBox 24" id="24"/>
            <p:cNvSpPr txBox="true"/>
            <p:nvPr/>
          </p:nvSpPr>
          <p:spPr>
            <a:xfrm rot="0">
              <a:off x="1447660" y="1093999"/>
              <a:ext cx="8966168" cy="9891914"/>
            </a:xfrm>
            <a:prstGeom prst="rect">
              <a:avLst/>
            </a:prstGeom>
          </p:spPr>
          <p:txBody>
            <a:bodyPr anchor="t" rtlCol="false" tIns="0" lIns="0" bIns="0" rIns="0">
              <a:spAutoFit/>
            </a:bodyPr>
            <a:lstStyle/>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Artisans : Mécaniciens, électriciens, plombiers, menuisiers locaux, etc.</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Fournisseurs : Fournisseurs d'outils et de matériaux pouvant proposer des offres spéciales ou des recommandations.</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Partenaires Financiers : Fournisseurs de passerelles de paiement pour gérer des transactions sécurisées.</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Compagnies d’Assurance : Offrant des garanties ou des couvertures pour les services réservés via la plateforme.</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Accélérateurs Locaux ou Programmes de Mentorat : Collaboration avec des organisations pour former et certifier les artisans.</a:t>
              </a:r>
            </a:p>
            <a:p>
              <a:pPr algn="just" marL="0" indent="0" lvl="0">
                <a:lnSpc>
                  <a:spcPts val="3720"/>
                </a:lnSpc>
              </a:pPr>
            </a:p>
          </p:txBody>
        </p:sp>
      </p:gr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634610" y="0"/>
            <a:ext cx="5653390" cy="10287000"/>
            <a:chOff x="0" y="0"/>
            <a:chExt cx="1488959" cy="2709333"/>
          </a:xfrm>
        </p:grpSpPr>
        <p:sp>
          <p:nvSpPr>
            <p:cNvPr name="Freeform 3" id="3"/>
            <p:cNvSpPr/>
            <p:nvPr/>
          </p:nvSpPr>
          <p:spPr>
            <a:xfrm flipH="false" flipV="false" rot="0">
              <a:off x="0" y="0"/>
              <a:ext cx="1488959" cy="2709333"/>
            </a:xfrm>
            <a:custGeom>
              <a:avLst/>
              <a:gdLst/>
              <a:ahLst/>
              <a:cxnLst/>
              <a:rect r="r" b="b" t="t" l="l"/>
              <a:pathLst>
                <a:path h="2709333" w="1488959">
                  <a:moveTo>
                    <a:pt x="0" y="0"/>
                  </a:moveTo>
                  <a:lnTo>
                    <a:pt x="1488959" y="0"/>
                  </a:lnTo>
                  <a:lnTo>
                    <a:pt x="1488959" y="2709333"/>
                  </a:lnTo>
                  <a:lnTo>
                    <a:pt x="0" y="2709333"/>
                  </a:lnTo>
                  <a:close/>
                </a:path>
              </a:pathLst>
            </a:custGeom>
            <a:solidFill>
              <a:srgbClr val="F6F6F6"/>
            </a:solidFill>
          </p:spPr>
        </p:sp>
        <p:sp>
          <p:nvSpPr>
            <p:cNvPr name="TextBox 4" id="4"/>
            <p:cNvSpPr txBox="true"/>
            <p:nvPr/>
          </p:nvSpPr>
          <p:spPr>
            <a:xfrm>
              <a:off x="0" y="-47625"/>
              <a:ext cx="1488959"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400866" y="0"/>
            <a:ext cx="863406" cy="1914819"/>
            <a:chOff x="0" y="0"/>
            <a:chExt cx="227399" cy="504314"/>
          </a:xfrm>
        </p:grpSpPr>
        <p:sp>
          <p:nvSpPr>
            <p:cNvPr name="Freeform 6" id="6"/>
            <p:cNvSpPr/>
            <p:nvPr/>
          </p:nvSpPr>
          <p:spPr>
            <a:xfrm flipH="false" flipV="false" rot="0">
              <a:off x="0" y="0"/>
              <a:ext cx="227399" cy="504314"/>
            </a:xfrm>
            <a:custGeom>
              <a:avLst/>
              <a:gdLst/>
              <a:ahLst/>
              <a:cxnLst/>
              <a:rect r="r" b="b" t="t" l="l"/>
              <a:pathLst>
                <a:path h="504314" w="227399">
                  <a:moveTo>
                    <a:pt x="0" y="0"/>
                  </a:moveTo>
                  <a:lnTo>
                    <a:pt x="227399" y="0"/>
                  </a:lnTo>
                  <a:lnTo>
                    <a:pt x="227399" y="504314"/>
                  </a:lnTo>
                  <a:lnTo>
                    <a:pt x="0" y="504314"/>
                  </a:lnTo>
                  <a:close/>
                </a:path>
              </a:pathLst>
            </a:custGeom>
            <a:solidFill>
              <a:srgbClr val="17726D"/>
            </a:solidFill>
          </p:spPr>
        </p:sp>
        <p:sp>
          <p:nvSpPr>
            <p:cNvPr name="TextBox 7" id="7"/>
            <p:cNvSpPr txBox="true"/>
            <p:nvPr/>
          </p:nvSpPr>
          <p:spPr>
            <a:xfrm>
              <a:off x="0" y="-47625"/>
              <a:ext cx="227399" cy="55193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61650" y="8036778"/>
            <a:ext cx="3803190" cy="38031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0" y="10094695"/>
            <a:ext cx="18264272" cy="192305"/>
            <a:chOff x="0" y="0"/>
            <a:chExt cx="4810343" cy="50648"/>
          </a:xfrm>
        </p:grpSpPr>
        <p:sp>
          <p:nvSpPr>
            <p:cNvPr name="Freeform 12" id="12"/>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17726D"/>
            </a:solidFill>
          </p:spPr>
        </p:sp>
        <p:sp>
          <p:nvSpPr>
            <p:cNvPr name="TextBox 13" id="13"/>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grpSp>
        <p:nvGrpSpPr>
          <p:cNvPr name="Group 14" id="14"/>
          <p:cNvGrpSpPr/>
          <p:nvPr/>
        </p:nvGrpSpPr>
        <p:grpSpPr>
          <a:xfrm rot="0">
            <a:off x="839945" y="263585"/>
            <a:ext cx="7810371" cy="9172993"/>
            <a:chOff x="0" y="0"/>
            <a:chExt cx="10413828" cy="12230657"/>
          </a:xfrm>
        </p:grpSpPr>
        <p:grpSp>
          <p:nvGrpSpPr>
            <p:cNvPr name="Group 15" id="15"/>
            <p:cNvGrpSpPr/>
            <p:nvPr/>
          </p:nvGrpSpPr>
          <p:grpSpPr>
            <a:xfrm rot="0">
              <a:off x="0" y="0"/>
              <a:ext cx="1170199" cy="117019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7" id="17"/>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06</a:t>
                </a:r>
              </a:p>
            </p:txBody>
          </p:sp>
        </p:grpSp>
        <p:sp>
          <p:nvSpPr>
            <p:cNvPr name="TextBox 18" id="18"/>
            <p:cNvSpPr txBox="true"/>
            <p:nvPr/>
          </p:nvSpPr>
          <p:spPr>
            <a:xfrm rot="0">
              <a:off x="1447660" y="276837"/>
              <a:ext cx="6502897" cy="591185"/>
            </a:xfrm>
            <a:prstGeom prst="rect">
              <a:avLst/>
            </a:prstGeom>
          </p:spPr>
          <p:txBody>
            <a:bodyPr anchor="t" rtlCol="false" tIns="0" lIns="0" bIns="0" rIns="0">
              <a:spAutoFit/>
            </a:bodyPr>
            <a:lstStyle/>
            <a:p>
              <a:pPr algn="l">
                <a:lnSpc>
                  <a:spcPts val="3779"/>
                </a:lnSpc>
              </a:pPr>
              <a:r>
                <a:rPr lang="en-US" sz="2699" b="true">
                  <a:solidFill>
                    <a:srgbClr val="000000"/>
                  </a:solidFill>
                  <a:latin typeface="Inter Bold"/>
                  <a:ea typeface="Inter Bold"/>
                  <a:cs typeface="Inter Bold"/>
                  <a:sym typeface="Inter Bold"/>
                </a:rPr>
                <a:t>Canaux</a:t>
              </a:r>
            </a:p>
          </p:txBody>
        </p:sp>
        <p:sp>
          <p:nvSpPr>
            <p:cNvPr name="TextBox 19" id="19"/>
            <p:cNvSpPr txBox="true"/>
            <p:nvPr/>
          </p:nvSpPr>
          <p:spPr>
            <a:xfrm rot="0">
              <a:off x="1447660" y="1093999"/>
              <a:ext cx="8966168" cy="11136658"/>
            </a:xfrm>
            <a:prstGeom prst="rect">
              <a:avLst/>
            </a:prstGeom>
          </p:spPr>
          <p:txBody>
            <a:bodyPr anchor="t" rtlCol="false" tIns="0" lIns="0" bIns="0" rIns="0">
              <a:spAutoFit/>
            </a:bodyPr>
            <a:lstStyle/>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Application Mobile : Disponible sur iOS et Android pour un accès direct et des réservations.</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Site Web : Une version de bureau pour une plus grande visibilité et des profils détaillés d'artisans.</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USSD : Accessible pour les utilisateurs de téléphones basiques via un simple code de numérotation.</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Réseaux Sociaux &amp; Publicités : Utiliser les réseaux sociaux et la publicité en ligne pour atteindre à la fois les clients et les artisans.</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Partenariats : Promouvoir la plateforme à travers des partenariats avec des magasins de bricolage locaux, des boutiques de fournitures ou des espaces de co-working.</a:t>
              </a:r>
            </a:p>
            <a:p>
              <a:pPr algn="just" marL="0" indent="0" lvl="0">
                <a:lnSpc>
                  <a:spcPts val="3720"/>
                </a:lnSpc>
              </a:pPr>
            </a:p>
          </p:txBody>
        </p:sp>
      </p:grpSp>
      <p:grpSp>
        <p:nvGrpSpPr>
          <p:cNvPr name="Group 20" id="20"/>
          <p:cNvGrpSpPr/>
          <p:nvPr/>
        </p:nvGrpSpPr>
        <p:grpSpPr>
          <a:xfrm rot="0">
            <a:off x="9144000" y="362522"/>
            <a:ext cx="8115300" cy="7772656"/>
            <a:chOff x="0" y="0"/>
            <a:chExt cx="10820400" cy="10363541"/>
          </a:xfrm>
        </p:grpSpPr>
        <p:grpSp>
          <p:nvGrpSpPr>
            <p:cNvPr name="Group 21" id="21"/>
            <p:cNvGrpSpPr/>
            <p:nvPr/>
          </p:nvGrpSpPr>
          <p:grpSpPr>
            <a:xfrm rot="0">
              <a:off x="0" y="0"/>
              <a:ext cx="1215885" cy="1170199"/>
              <a:chOff x="0" y="0"/>
              <a:chExt cx="844533" cy="812800"/>
            </a:xfrm>
          </p:grpSpPr>
          <p:sp>
            <p:nvSpPr>
              <p:cNvPr name="Freeform 22" id="22"/>
              <p:cNvSpPr/>
              <p:nvPr/>
            </p:nvSpPr>
            <p:spPr>
              <a:xfrm flipH="false" flipV="false" rot="0">
                <a:off x="0" y="0"/>
                <a:ext cx="844533" cy="812800"/>
              </a:xfrm>
              <a:custGeom>
                <a:avLst/>
                <a:gdLst/>
                <a:ahLst/>
                <a:cxnLst/>
                <a:rect r="r" b="b" t="t" l="l"/>
                <a:pathLst>
                  <a:path h="812800" w="844533">
                    <a:moveTo>
                      <a:pt x="422267" y="0"/>
                    </a:moveTo>
                    <a:cubicBezTo>
                      <a:pt x="189055" y="0"/>
                      <a:pt x="0" y="181951"/>
                      <a:pt x="0" y="406400"/>
                    </a:cubicBezTo>
                    <a:cubicBezTo>
                      <a:pt x="0" y="630849"/>
                      <a:pt x="189055" y="812800"/>
                      <a:pt x="422267" y="812800"/>
                    </a:cubicBezTo>
                    <a:cubicBezTo>
                      <a:pt x="655478" y="812800"/>
                      <a:pt x="844533" y="630849"/>
                      <a:pt x="844533" y="406400"/>
                    </a:cubicBezTo>
                    <a:cubicBezTo>
                      <a:pt x="844533" y="181951"/>
                      <a:pt x="655478" y="0"/>
                      <a:pt x="422267" y="0"/>
                    </a:cubicBezTo>
                    <a:close/>
                  </a:path>
                </a:pathLst>
              </a:custGeom>
              <a:solidFill>
                <a:srgbClr val="EAE4D2"/>
              </a:solidFill>
            </p:spPr>
          </p:sp>
          <p:sp>
            <p:nvSpPr>
              <p:cNvPr name="TextBox 23" id="23"/>
              <p:cNvSpPr txBox="true"/>
              <p:nvPr/>
            </p:nvSpPr>
            <p:spPr>
              <a:xfrm>
                <a:off x="79175" y="28575"/>
                <a:ext cx="686183"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07</a:t>
                </a:r>
              </a:p>
            </p:txBody>
          </p:sp>
        </p:grpSp>
        <p:sp>
          <p:nvSpPr>
            <p:cNvPr name="TextBox 24" id="24"/>
            <p:cNvSpPr txBox="true"/>
            <p:nvPr/>
          </p:nvSpPr>
          <p:spPr>
            <a:xfrm rot="0">
              <a:off x="1504179" y="276837"/>
              <a:ext cx="9316221" cy="591185"/>
            </a:xfrm>
            <a:prstGeom prst="rect">
              <a:avLst/>
            </a:prstGeom>
          </p:spPr>
          <p:txBody>
            <a:bodyPr anchor="t" rtlCol="false" tIns="0" lIns="0" bIns="0" rIns="0">
              <a:spAutoFit/>
            </a:bodyPr>
            <a:lstStyle/>
            <a:p>
              <a:pPr algn="l">
                <a:lnSpc>
                  <a:spcPts val="3779"/>
                </a:lnSpc>
              </a:pPr>
              <a:r>
                <a:rPr lang="en-US" sz="2699" b="true">
                  <a:solidFill>
                    <a:srgbClr val="000000"/>
                  </a:solidFill>
                  <a:latin typeface="Inter Bold"/>
                  <a:ea typeface="Inter Bold"/>
                  <a:cs typeface="Inter Bold"/>
                  <a:sym typeface="Inter Bold"/>
                </a:rPr>
                <a:t>Structure de Coûts</a:t>
              </a:r>
            </a:p>
          </p:txBody>
        </p:sp>
        <p:sp>
          <p:nvSpPr>
            <p:cNvPr name="TextBox 25" id="25"/>
            <p:cNvSpPr txBox="true"/>
            <p:nvPr/>
          </p:nvSpPr>
          <p:spPr>
            <a:xfrm rot="0">
              <a:off x="1504179" y="1093999"/>
              <a:ext cx="9316221" cy="9269542"/>
            </a:xfrm>
            <a:prstGeom prst="rect">
              <a:avLst/>
            </a:prstGeom>
          </p:spPr>
          <p:txBody>
            <a:bodyPr anchor="t" rtlCol="false" tIns="0" lIns="0" bIns="0" rIns="0">
              <a:spAutoFit/>
            </a:bodyPr>
            <a:lstStyle/>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Développement &amp; Maintenance de la Plateforme : Coûts continus pour la construction et la mise à jour de l'application mobile, du site web et de la plateforme USSD.</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Marketing &amp; Publicité : Acquisition de clients et d'artisans via les réseaux sociaux, la publicité en ligne et les campagnes locales.</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Support Client : Gestion d'une équipe de support pour répondre aux demandes, plaintes et litiges.</a:t>
              </a:r>
            </a:p>
            <a:p>
              <a:pPr algn="just" marL="518160" indent="-259080" lvl="1">
                <a:lnSpc>
                  <a:spcPts val="3720"/>
                </a:lnSpc>
                <a:buFont typeface="Arial"/>
                <a:buChar char="•"/>
              </a:pPr>
              <a:r>
                <a:rPr lang="en-US" sz="2400">
                  <a:solidFill>
                    <a:srgbClr val="000000"/>
                  </a:solidFill>
                  <a:latin typeface="Open Sans"/>
                  <a:ea typeface="Open Sans"/>
                  <a:cs typeface="Open Sans"/>
                  <a:sym typeface="Open Sans"/>
                </a:rPr>
                <a:t>Coûts Opérationnels : Coûts des serveurs, frais juridiques, gestion des partenariats, et frais administratifs.</a:t>
              </a:r>
            </a:p>
            <a:p>
              <a:pPr algn="just" marL="0" indent="0" lvl="0">
                <a:lnSpc>
                  <a:spcPts val="3720"/>
                </a:lnSpc>
              </a:pPr>
            </a:p>
          </p:txBody>
        </p:sp>
      </p:gr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634610" y="0"/>
            <a:ext cx="5653390" cy="10287000"/>
            <a:chOff x="0" y="0"/>
            <a:chExt cx="1488959" cy="2709333"/>
          </a:xfrm>
        </p:grpSpPr>
        <p:sp>
          <p:nvSpPr>
            <p:cNvPr name="Freeform 3" id="3"/>
            <p:cNvSpPr/>
            <p:nvPr/>
          </p:nvSpPr>
          <p:spPr>
            <a:xfrm flipH="false" flipV="false" rot="0">
              <a:off x="0" y="0"/>
              <a:ext cx="1488959" cy="2709333"/>
            </a:xfrm>
            <a:custGeom>
              <a:avLst/>
              <a:gdLst/>
              <a:ahLst/>
              <a:cxnLst/>
              <a:rect r="r" b="b" t="t" l="l"/>
              <a:pathLst>
                <a:path h="2709333" w="1488959">
                  <a:moveTo>
                    <a:pt x="0" y="0"/>
                  </a:moveTo>
                  <a:lnTo>
                    <a:pt x="1488959" y="0"/>
                  </a:lnTo>
                  <a:lnTo>
                    <a:pt x="1488959" y="2709333"/>
                  </a:lnTo>
                  <a:lnTo>
                    <a:pt x="0" y="2709333"/>
                  </a:lnTo>
                  <a:close/>
                </a:path>
              </a:pathLst>
            </a:custGeom>
            <a:solidFill>
              <a:srgbClr val="F6F6F6"/>
            </a:solidFill>
          </p:spPr>
        </p:sp>
        <p:sp>
          <p:nvSpPr>
            <p:cNvPr name="TextBox 4" id="4"/>
            <p:cNvSpPr txBox="true"/>
            <p:nvPr/>
          </p:nvSpPr>
          <p:spPr>
            <a:xfrm>
              <a:off x="0" y="-47625"/>
              <a:ext cx="1488959"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400866" y="0"/>
            <a:ext cx="863406" cy="1914819"/>
            <a:chOff x="0" y="0"/>
            <a:chExt cx="227399" cy="504314"/>
          </a:xfrm>
        </p:grpSpPr>
        <p:sp>
          <p:nvSpPr>
            <p:cNvPr name="Freeform 6" id="6"/>
            <p:cNvSpPr/>
            <p:nvPr/>
          </p:nvSpPr>
          <p:spPr>
            <a:xfrm flipH="false" flipV="false" rot="0">
              <a:off x="0" y="0"/>
              <a:ext cx="227399" cy="504314"/>
            </a:xfrm>
            <a:custGeom>
              <a:avLst/>
              <a:gdLst/>
              <a:ahLst/>
              <a:cxnLst/>
              <a:rect r="r" b="b" t="t" l="l"/>
              <a:pathLst>
                <a:path h="504314" w="227399">
                  <a:moveTo>
                    <a:pt x="0" y="0"/>
                  </a:moveTo>
                  <a:lnTo>
                    <a:pt x="227399" y="0"/>
                  </a:lnTo>
                  <a:lnTo>
                    <a:pt x="227399" y="504314"/>
                  </a:lnTo>
                  <a:lnTo>
                    <a:pt x="0" y="504314"/>
                  </a:lnTo>
                  <a:close/>
                </a:path>
              </a:pathLst>
            </a:custGeom>
            <a:solidFill>
              <a:srgbClr val="17726D"/>
            </a:solidFill>
          </p:spPr>
        </p:sp>
        <p:sp>
          <p:nvSpPr>
            <p:cNvPr name="TextBox 7" id="7"/>
            <p:cNvSpPr txBox="true"/>
            <p:nvPr/>
          </p:nvSpPr>
          <p:spPr>
            <a:xfrm>
              <a:off x="0" y="-47625"/>
              <a:ext cx="227399" cy="55193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61650" y="8036778"/>
            <a:ext cx="3803190" cy="38031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0" y="10094695"/>
            <a:ext cx="18264272" cy="192305"/>
            <a:chOff x="0" y="0"/>
            <a:chExt cx="4810343" cy="50648"/>
          </a:xfrm>
        </p:grpSpPr>
        <p:sp>
          <p:nvSpPr>
            <p:cNvPr name="Freeform 12" id="12"/>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17726D"/>
            </a:solidFill>
          </p:spPr>
        </p:sp>
        <p:sp>
          <p:nvSpPr>
            <p:cNvPr name="TextBox 13" id="13"/>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grpSp>
        <p:nvGrpSpPr>
          <p:cNvPr name="Group 14" id="14"/>
          <p:cNvGrpSpPr/>
          <p:nvPr/>
        </p:nvGrpSpPr>
        <p:grpSpPr>
          <a:xfrm rot="0">
            <a:off x="131011" y="0"/>
            <a:ext cx="1011454" cy="877649"/>
            <a:chOff x="0" y="0"/>
            <a:chExt cx="936718" cy="812800"/>
          </a:xfrm>
        </p:grpSpPr>
        <p:sp>
          <p:nvSpPr>
            <p:cNvPr name="Freeform 15" id="15"/>
            <p:cNvSpPr/>
            <p:nvPr/>
          </p:nvSpPr>
          <p:spPr>
            <a:xfrm flipH="false" flipV="false" rot="0">
              <a:off x="0" y="0"/>
              <a:ext cx="936718" cy="812800"/>
            </a:xfrm>
            <a:custGeom>
              <a:avLst/>
              <a:gdLst/>
              <a:ahLst/>
              <a:cxnLst/>
              <a:rect r="r" b="b" t="t" l="l"/>
              <a:pathLst>
                <a:path h="812800" w="936718">
                  <a:moveTo>
                    <a:pt x="468359" y="0"/>
                  </a:moveTo>
                  <a:cubicBezTo>
                    <a:pt x="209691" y="0"/>
                    <a:pt x="0" y="181951"/>
                    <a:pt x="0" y="406400"/>
                  </a:cubicBezTo>
                  <a:cubicBezTo>
                    <a:pt x="0" y="630849"/>
                    <a:pt x="209691" y="812800"/>
                    <a:pt x="468359" y="812800"/>
                  </a:cubicBezTo>
                  <a:cubicBezTo>
                    <a:pt x="727026" y="812800"/>
                    <a:pt x="936718" y="630849"/>
                    <a:pt x="936718" y="406400"/>
                  </a:cubicBezTo>
                  <a:cubicBezTo>
                    <a:pt x="936718" y="181951"/>
                    <a:pt x="727026" y="0"/>
                    <a:pt x="468359" y="0"/>
                  </a:cubicBezTo>
                  <a:close/>
                </a:path>
              </a:pathLst>
            </a:custGeom>
            <a:solidFill>
              <a:srgbClr val="EAE4D2"/>
            </a:solidFill>
          </p:spPr>
        </p:sp>
        <p:sp>
          <p:nvSpPr>
            <p:cNvPr name="TextBox 16" id="16"/>
            <p:cNvSpPr txBox="true"/>
            <p:nvPr/>
          </p:nvSpPr>
          <p:spPr>
            <a:xfrm>
              <a:off x="87817" y="28575"/>
              <a:ext cx="761083"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08</a:t>
              </a:r>
            </a:p>
          </p:txBody>
        </p:sp>
      </p:grpSp>
      <p:sp>
        <p:nvSpPr>
          <p:cNvPr name="TextBox 17" id="17"/>
          <p:cNvSpPr txBox="true"/>
          <p:nvPr/>
        </p:nvSpPr>
        <p:spPr>
          <a:xfrm rot="0">
            <a:off x="1382287" y="195722"/>
            <a:ext cx="5620737" cy="455295"/>
          </a:xfrm>
          <a:prstGeom prst="rect">
            <a:avLst/>
          </a:prstGeom>
        </p:spPr>
        <p:txBody>
          <a:bodyPr anchor="t" rtlCol="false" tIns="0" lIns="0" bIns="0" rIns="0">
            <a:spAutoFit/>
          </a:bodyPr>
          <a:lstStyle/>
          <a:p>
            <a:pPr algn="l">
              <a:lnSpc>
                <a:spcPts val="3779"/>
              </a:lnSpc>
            </a:pPr>
            <a:r>
              <a:rPr lang="en-US" sz="2699" b="true">
                <a:solidFill>
                  <a:srgbClr val="000000"/>
                </a:solidFill>
                <a:latin typeface="Inter Bold"/>
                <a:ea typeface="Inter Bold"/>
                <a:cs typeface="Inter Bold"/>
                <a:sym typeface="Inter Bold"/>
              </a:rPr>
              <a:t>Relations Clients </a:t>
            </a:r>
          </a:p>
        </p:txBody>
      </p:sp>
      <p:sp>
        <p:nvSpPr>
          <p:cNvPr name="TextBox 18" id="18"/>
          <p:cNvSpPr txBox="true"/>
          <p:nvPr/>
        </p:nvSpPr>
        <p:spPr>
          <a:xfrm rot="0">
            <a:off x="636738" y="881209"/>
            <a:ext cx="8364387" cy="8695910"/>
          </a:xfrm>
          <a:prstGeom prst="rect">
            <a:avLst/>
          </a:prstGeom>
        </p:spPr>
        <p:txBody>
          <a:bodyPr anchor="t" rtlCol="false" tIns="0" lIns="0" bIns="0" rIns="0">
            <a:spAutoFit/>
          </a:bodyPr>
          <a:lstStyle/>
          <a:p>
            <a:pPr algn="just" marL="480988" indent="-240494" lvl="1">
              <a:lnSpc>
                <a:spcPts val="3453"/>
              </a:lnSpc>
              <a:buFont typeface="Arial"/>
              <a:buChar char="•"/>
            </a:pPr>
            <a:r>
              <a:rPr lang="en-US" sz="2227">
                <a:solidFill>
                  <a:srgbClr val="000000"/>
                </a:solidFill>
                <a:latin typeface="Open Sans"/>
                <a:ea typeface="Open Sans"/>
                <a:cs typeface="Open Sans"/>
                <a:sym typeface="Open Sans"/>
              </a:rPr>
              <a:t>Support Personnalisé : Offrir un support client dédié via le chat dans l’application, par e-mail et téléphone pour aider les utilisateurs avec leurs demandes, problèmes et réservations.</a:t>
            </a:r>
          </a:p>
          <a:p>
            <a:pPr algn="just" marL="480988" indent="-240494" lvl="1">
              <a:lnSpc>
                <a:spcPts val="3453"/>
              </a:lnSpc>
              <a:buFont typeface="Arial"/>
              <a:buChar char="•"/>
            </a:pPr>
            <a:r>
              <a:rPr lang="en-US" sz="2227">
                <a:solidFill>
                  <a:srgbClr val="000000"/>
                </a:solidFill>
                <a:latin typeface="Open Sans"/>
                <a:ea typeface="Open Sans"/>
                <a:cs typeface="Open Sans"/>
                <a:sym typeface="Open Sans"/>
              </a:rPr>
              <a:t>Mécanisme de Retour d'Informations : Mettre en place un système permettant aux utilisateurs de laisser des avis et des commentaires sur les artisans, favorisant l'amélioration continue de la qualité des services.</a:t>
            </a:r>
          </a:p>
          <a:p>
            <a:pPr algn="just" marL="480988" indent="-240494" lvl="1">
              <a:lnSpc>
                <a:spcPts val="3453"/>
              </a:lnSpc>
              <a:buFont typeface="Arial"/>
              <a:buChar char="•"/>
            </a:pPr>
            <a:r>
              <a:rPr lang="en-US" sz="2227">
                <a:solidFill>
                  <a:srgbClr val="000000"/>
                </a:solidFill>
                <a:latin typeface="Open Sans"/>
                <a:ea typeface="Open Sans"/>
                <a:cs typeface="Open Sans"/>
                <a:sym typeface="Open Sans"/>
              </a:rPr>
              <a:t>Engagement Communautaire : Créer une communauté via les réseaux sociaux où les clients et les artisans peuvent partager leurs expériences, conseils et recommandations.</a:t>
            </a:r>
          </a:p>
          <a:p>
            <a:pPr algn="just" marL="480988" indent="-240494" lvl="1">
              <a:lnSpc>
                <a:spcPts val="3453"/>
              </a:lnSpc>
              <a:buFont typeface="Arial"/>
              <a:buChar char="•"/>
            </a:pPr>
            <a:r>
              <a:rPr lang="en-US" sz="2227">
                <a:solidFill>
                  <a:srgbClr val="000000"/>
                </a:solidFill>
                <a:latin typeface="Open Sans"/>
                <a:ea typeface="Open Sans"/>
                <a:cs typeface="Open Sans"/>
                <a:sym typeface="Open Sans"/>
              </a:rPr>
              <a:t>Programmes de Fidélité : Créer des incitations pour les clients réguliers, telles que des réductions sur les futures réservations ou des primes de recommandation pour attirer de nouveaux utilisateurs.</a:t>
            </a:r>
          </a:p>
          <a:p>
            <a:pPr algn="just" marL="480988" indent="-240494" lvl="1">
              <a:lnSpc>
                <a:spcPts val="3453"/>
              </a:lnSpc>
              <a:buFont typeface="Arial"/>
              <a:buChar char="•"/>
            </a:pPr>
            <a:r>
              <a:rPr lang="en-US" sz="2227">
                <a:solidFill>
                  <a:srgbClr val="000000"/>
                </a:solidFill>
                <a:latin typeface="Open Sans"/>
                <a:ea typeface="Open Sans"/>
                <a:cs typeface="Open Sans"/>
                <a:sym typeface="Open Sans"/>
              </a:rPr>
              <a:t>Ressources Éducatives : Offrir des conseils et des guides sur la sélection des bons artisans, la compréhension des coûts des services, et le maintien de bonnes relations avec les prestataires de services.</a:t>
            </a:r>
          </a:p>
          <a:p>
            <a:pPr algn="just" marL="0" indent="0" lvl="0">
              <a:lnSpc>
                <a:spcPts val="3143"/>
              </a:lnSpc>
            </a:pPr>
          </a:p>
        </p:txBody>
      </p:sp>
      <p:grpSp>
        <p:nvGrpSpPr>
          <p:cNvPr name="Group 19" id="19"/>
          <p:cNvGrpSpPr/>
          <p:nvPr/>
        </p:nvGrpSpPr>
        <p:grpSpPr>
          <a:xfrm rot="0">
            <a:off x="9365573" y="212192"/>
            <a:ext cx="911914" cy="877649"/>
            <a:chOff x="0" y="0"/>
            <a:chExt cx="844533" cy="812800"/>
          </a:xfrm>
        </p:grpSpPr>
        <p:sp>
          <p:nvSpPr>
            <p:cNvPr name="Freeform 20" id="20"/>
            <p:cNvSpPr/>
            <p:nvPr/>
          </p:nvSpPr>
          <p:spPr>
            <a:xfrm flipH="false" flipV="false" rot="0">
              <a:off x="0" y="0"/>
              <a:ext cx="844533" cy="812800"/>
            </a:xfrm>
            <a:custGeom>
              <a:avLst/>
              <a:gdLst/>
              <a:ahLst/>
              <a:cxnLst/>
              <a:rect r="r" b="b" t="t" l="l"/>
              <a:pathLst>
                <a:path h="812800" w="844533">
                  <a:moveTo>
                    <a:pt x="422267" y="0"/>
                  </a:moveTo>
                  <a:cubicBezTo>
                    <a:pt x="189055" y="0"/>
                    <a:pt x="0" y="181951"/>
                    <a:pt x="0" y="406400"/>
                  </a:cubicBezTo>
                  <a:cubicBezTo>
                    <a:pt x="0" y="630849"/>
                    <a:pt x="189055" y="812800"/>
                    <a:pt x="422267" y="812800"/>
                  </a:cubicBezTo>
                  <a:cubicBezTo>
                    <a:pt x="655478" y="812800"/>
                    <a:pt x="844533" y="630849"/>
                    <a:pt x="844533" y="406400"/>
                  </a:cubicBezTo>
                  <a:cubicBezTo>
                    <a:pt x="844533" y="181951"/>
                    <a:pt x="655478" y="0"/>
                    <a:pt x="422267" y="0"/>
                  </a:cubicBezTo>
                  <a:close/>
                </a:path>
              </a:pathLst>
            </a:custGeom>
            <a:solidFill>
              <a:srgbClr val="EAE4D2"/>
            </a:solidFill>
          </p:spPr>
        </p:sp>
        <p:sp>
          <p:nvSpPr>
            <p:cNvPr name="TextBox 21" id="21"/>
            <p:cNvSpPr txBox="true"/>
            <p:nvPr/>
          </p:nvSpPr>
          <p:spPr>
            <a:xfrm>
              <a:off x="79175" y="28575"/>
              <a:ext cx="686183"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09</a:t>
              </a:r>
            </a:p>
          </p:txBody>
        </p:sp>
      </p:grpSp>
      <p:sp>
        <p:nvSpPr>
          <p:cNvPr name="TextBox 22" id="22"/>
          <p:cNvSpPr txBox="true"/>
          <p:nvPr/>
        </p:nvSpPr>
        <p:spPr>
          <a:xfrm rot="0">
            <a:off x="10641934" y="314897"/>
            <a:ext cx="6987166" cy="455295"/>
          </a:xfrm>
          <a:prstGeom prst="rect">
            <a:avLst/>
          </a:prstGeom>
        </p:spPr>
        <p:txBody>
          <a:bodyPr anchor="t" rtlCol="false" tIns="0" lIns="0" bIns="0" rIns="0">
            <a:spAutoFit/>
          </a:bodyPr>
          <a:lstStyle/>
          <a:p>
            <a:pPr algn="l">
              <a:lnSpc>
                <a:spcPts val="3779"/>
              </a:lnSpc>
            </a:pPr>
            <a:r>
              <a:rPr lang="en-US" sz="2699" b="true">
                <a:solidFill>
                  <a:srgbClr val="000000"/>
                </a:solidFill>
                <a:latin typeface="Inter Bold"/>
                <a:ea typeface="Inter Bold"/>
                <a:cs typeface="Inter Bold"/>
                <a:sym typeface="Inter Bold"/>
              </a:rPr>
              <a:t>Ressources Clés</a:t>
            </a:r>
          </a:p>
        </p:txBody>
      </p:sp>
      <p:sp>
        <p:nvSpPr>
          <p:cNvPr name="TextBox 23" id="23"/>
          <p:cNvSpPr txBox="true"/>
          <p:nvPr/>
        </p:nvSpPr>
        <p:spPr>
          <a:xfrm rot="0">
            <a:off x="10036807" y="1163971"/>
            <a:ext cx="7364059" cy="8550909"/>
          </a:xfrm>
          <a:prstGeom prst="rect">
            <a:avLst/>
          </a:prstGeom>
        </p:spPr>
        <p:txBody>
          <a:bodyPr anchor="t" rtlCol="false" tIns="0" lIns="0" bIns="0" rIns="0">
            <a:spAutoFit/>
          </a:bodyPr>
          <a:lstStyle/>
          <a:p>
            <a:pPr algn="just" marL="474981" indent="-237491" lvl="1">
              <a:lnSpc>
                <a:spcPts val="3410"/>
              </a:lnSpc>
              <a:buFont typeface="Arial"/>
              <a:buChar char="•"/>
            </a:pPr>
            <a:r>
              <a:rPr lang="en-US" sz="2200">
                <a:solidFill>
                  <a:srgbClr val="000000"/>
                </a:solidFill>
                <a:latin typeface="Open Sans"/>
                <a:ea typeface="Open Sans"/>
                <a:cs typeface="Open Sans"/>
                <a:sym typeface="Open Sans"/>
              </a:rPr>
              <a:t>Technologie : Infrastructure pour l'app mobile, site web, et USSD, avec systèmes de gestion des données et paiements sécurisés.</a:t>
            </a:r>
          </a:p>
          <a:p>
            <a:pPr algn="just" marL="474981" indent="-237491" lvl="1">
              <a:lnSpc>
                <a:spcPts val="3410"/>
              </a:lnSpc>
              <a:buFont typeface="Arial"/>
              <a:buChar char="•"/>
            </a:pPr>
            <a:r>
              <a:rPr lang="en-US" sz="2200">
                <a:solidFill>
                  <a:srgbClr val="000000"/>
                </a:solidFill>
                <a:latin typeface="Open Sans"/>
                <a:ea typeface="Open Sans"/>
                <a:cs typeface="Open Sans"/>
                <a:sym typeface="Open Sans"/>
              </a:rPr>
              <a:t>Équipe Technique : Développeurs et spécialistes UX/UI pour créer et maintenir la plateforme.</a:t>
            </a:r>
          </a:p>
          <a:p>
            <a:pPr algn="just" marL="474981" indent="-237491" lvl="1">
              <a:lnSpc>
                <a:spcPts val="3410"/>
              </a:lnSpc>
              <a:buFont typeface="Arial"/>
              <a:buChar char="•"/>
            </a:pPr>
            <a:r>
              <a:rPr lang="en-US" sz="2200">
                <a:solidFill>
                  <a:srgbClr val="000000"/>
                </a:solidFill>
                <a:latin typeface="Open Sans"/>
                <a:ea typeface="Open Sans"/>
                <a:cs typeface="Open Sans"/>
                <a:sym typeface="Open Sans"/>
              </a:rPr>
              <a:t>Artisans Vérifiés : Réseau d'artisans qualifiés et fiables pour garantir la qualité des services.</a:t>
            </a:r>
          </a:p>
          <a:p>
            <a:pPr algn="just" marL="474981" indent="-237491" lvl="1">
              <a:lnSpc>
                <a:spcPts val="3410"/>
              </a:lnSpc>
              <a:buFont typeface="Arial"/>
              <a:buChar char="•"/>
            </a:pPr>
            <a:r>
              <a:rPr lang="en-US" sz="2200">
                <a:solidFill>
                  <a:srgbClr val="000000"/>
                </a:solidFill>
                <a:latin typeface="Open Sans"/>
                <a:ea typeface="Open Sans"/>
                <a:cs typeface="Open Sans"/>
                <a:sym typeface="Open Sans"/>
              </a:rPr>
              <a:t>Partenaires Stratégiques : Fournisseurs d'outils, compagnies d'assurance, programmes de formation, et systèmes de paiement.</a:t>
            </a:r>
          </a:p>
          <a:p>
            <a:pPr algn="just" marL="474981" indent="-237491" lvl="1">
              <a:lnSpc>
                <a:spcPts val="3410"/>
              </a:lnSpc>
              <a:buFont typeface="Arial"/>
              <a:buChar char="•"/>
            </a:pPr>
            <a:r>
              <a:rPr lang="en-US" sz="2200">
                <a:solidFill>
                  <a:srgbClr val="000000"/>
                </a:solidFill>
                <a:latin typeface="Open Sans"/>
                <a:ea typeface="Open Sans"/>
                <a:cs typeface="Open Sans"/>
                <a:sym typeface="Open Sans"/>
              </a:rPr>
              <a:t>Support Client : Équipe dédiée pour gérer les demandes et résoudre les problèmes.</a:t>
            </a:r>
          </a:p>
          <a:p>
            <a:pPr algn="just" marL="474981" indent="-237491" lvl="1">
              <a:lnSpc>
                <a:spcPts val="3410"/>
              </a:lnSpc>
              <a:buFont typeface="Arial"/>
              <a:buChar char="•"/>
            </a:pPr>
            <a:r>
              <a:rPr lang="en-US" sz="2200">
                <a:solidFill>
                  <a:srgbClr val="000000"/>
                </a:solidFill>
                <a:latin typeface="Open Sans"/>
                <a:ea typeface="Open Sans"/>
                <a:cs typeface="Open Sans"/>
                <a:sym typeface="Open Sans"/>
              </a:rPr>
              <a:t>Marque et Réputation : Marque basée sur la fiabilité et les avis clients.</a:t>
            </a:r>
          </a:p>
          <a:p>
            <a:pPr algn="just" marL="474981" indent="-237491" lvl="1">
              <a:lnSpc>
                <a:spcPts val="3410"/>
              </a:lnSpc>
              <a:buFont typeface="Arial"/>
              <a:buChar char="•"/>
            </a:pPr>
            <a:r>
              <a:rPr lang="en-US" sz="2200">
                <a:solidFill>
                  <a:srgbClr val="000000"/>
                </a:solidFill>
                <a:latin typeface="Open Sans"/>
                <a:ea typeface="Open Sans"/>
                <a:cs typeface="Open Sans"/>
                <a:sym typeface="Open Sans"/>
              </a:rPr>
              <a:t>Base de Données Utilisateurs : Ensemble d'utilisateurs actifs pour assurer un flux constant de services et opportunités.</a:t>
            </a:r>
          </a:p>
          <a:p>
            <a:pPr algn="just" marL="474981" indent="-237491" lvl="1">
              <a:lnSpc>
                <a:spcPts val="3410"/>
              </a:lnSpc>
              <a:buFont typeface="Arial"/>
              <a:buChar char="•"/>
            </a:pPr>
            <a:r>
              <a:rPr lang="en-US" sz="2200">
                <a:solidFill>
                  <a:srgbClr val="000000"/>
                </a:solidFill>
                <a:latin typeface="Open Sans"/>
                <a:ea typeface="Open Sans"/>
                <a:cs typeface="Open Sans"/>
                <a:sym typeface="Open Sans"/>
              </a:rPr>
              <a:t>Système de Paiement Sécurisé : Infrastructure pour faciliter les transactions entre clients et artisans.</a:t>
            </a:r>
          </a:p>
          <a:p>
            <a:pPr algn="just" marL="0" indent="0" lvl="0">
              <a:lnSpc>
                <a:spcPts val="341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945" y="6515138"/>
            <a:ext cx="6028378" cy="2314864"/>
            <a:chOff x="0" y="0"/>
            <a:chExt cx="8037837" cy="3086485"/>
          </a:xfrm>
        </p:grpSpPr>
        <p:pic>
          <p:nvPicPr>
            <p:cNvPr name="Picture 3" id="3"/>
            <p:cNvPicPr>
              <a:picLocks noChangeAspect="true"/>
            </p:cNvPicPr>
            <p:nvPr/>
          </p:nvPicPr>
          <p:blipFill>
            <a:blip r:embed="rId2"/>
            <a:srcRect l="0" t="16242" r="0" b="16242"/>
            <a:stretch>
              <a:fillRect/>
            </a:stretch>
          </p:blipFill>
          <p:spPr>
            <a:xfrm flipH="false" flipV="false">
              <a:off x="0" y="0"/>
              <a:ext cx="8037837" cy="3086485"/>
            </a:xfrm>
            <a:prstGeom prst="rect">
              <a:avLst/>
            </a:prstGeom>
          </p:spPr>
        </p:pic>
      </p:grpSp>
      <p:grpSp>
        <p:nvGrpSpPr>
          <p:cNvPr name="Group 4" id="4"/>
          <p:cNvGrpSpPr/>
          <p:nvPr/>
        </p:nvGrpSpPr>
        <p:grpSpPr>
          <a:xfrm rot="0">
            <a:off x="839945" y="4024168"/>
            <a:ext cx="6028378" cy="2314864"/>
            <a:chOff x="0" y="0"/>
            <a:chExt cx="8037837" cy="3086485"/>
          </a:xfrm>
        </p:grpSpPr>
        <p:pic>
          <p:nvPicPr>
            <p:cNvPr name="Picture 5" id="5"/>
            <p:cNvPicPr>
              <a:picLocks noChangeAspect="true"/>
            </p:cNvPicPr>
            <p:nvPr/>
          </p:nvPicPr>
          <p:blipFill>
            <a:blip r:embed="rId3"/>
            <a:srcRect l="0" t="24931" r="0" b="6701"/>
            <a:stretch>
              <a:fillRect/>
            </a:stretch>
          </p:blipFill>
          <p:spPr>
            <a:xfrm flipH="false" flipV="false">
              <a:off x="0" y="0"/>
              <a:ext cx="8037837" cy="3086485"/>
            </a:xfrm>
            <a:prstGeom prst="rect">
              <a:avLst/>
            </a:prstGeom>
          </p:spPr>
        </p:pic>
      </p:grpSp>
      <p:sp>
        <p:nvSpPr>
          <p:cNvPr name="TextBox 6" id="6"/>
          <p:cNvSpPr txBox="true"/>
          <p:nvPr/>
        </p:nvSpPr>
        <p:spPr>
          <a:xfrm rot="0">
            <a:off x="839945" y="562269"/>
            <a:ext cx="6818840" cy="9848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ROADMAP</a:t>
            </a:r>
          </a:p>
        </p:txBody>
      </p:sp>
      <p:grpSp>
        <p:nvGrpSpPr>
          <p:cNvPr name="Group 7" id="7"/>
          <p:cNvGrpSpPr/>
          <p:nvPr/>
        </p:nvGrpSpPr>
        <p:grpSpPr>
          <a:xfrm rot="0">
            <a:off x="7718306" y="0"/>
            <a:ext cx="10569694" cy="10287000"/>
            <a:chOff x="0" y="0"/>
            <a:chExt cx="2783788" cy="2709333"/>
          </a:xfrm>
        </p:grpSpPr>
        <p:sp>
          <p:nvSpPr>
            <p:cNvPr name="Freeform 8" id="8"/>
            <p:cNvSpPr/>
            <p:nvPr/>
          </p:nvSpPr>
          <p:spPr>
            <a:xfrm flipH="false" flipV="false" rot="0">
              <a:off x="0" y="0"/>
              <a:ext cx="2783788" cy="2709333"/>
            </a:xfrm>
            <a:custGeom>
              <a:avLst/>
              <a:gdLst/>
              <a:ahLst/>
              <a:cxnLst/>
              <a:rect r="r" b="b" t="t" l="l"/>
              <a:pathLst>
                <a:path h="2709333" w="2783788">
                  <a:moveTo>
                    <a:pt x="0" y="0"/>
                  </a:moveTo>
                  <a:lnTo>
                    <a:pt x="2783788" y="0"/>
                  </a:lnTo>
                  <a:lnTo>
                    <a:pt x="2783788" y="2709333"/>
                  </a:lnTo>
                  <a:lnTo>
                    <a:pt x="0" y="2709333"/>
                  </a:lnTo>
                  <a:close/>
                </a:path>
              </a:pathLst>
            </a:custGeom>
            <a:solidFill>
              <a:srgbClr val="17726D"/>
            </a:solidFill>
          </p:spPr>
        </p:sp>
        <p:sp>
          <p:nvSpPr>
            <p:cNvPr name="TextBox 9" id="9"/>
            <p:cNvSpPr txBox="true"/>
            <p:nvPr/>
          </p:nvSpPr>
          <p:spPr>
            <a:xfrm>
              <a:off x="0" y="-47625"/>
              <a:ext cx="2783788" cy="2756958"/>
            </a:xfrm>
            <a:prstGeom prst="rect">
              <a:avLst/>
            </a:prstGeom>
          </p:spPr>
          <p:txBody>
            <a:bodyPr anchor="ctr" rtlCol="false" tIns="50800" lIns="50800" bIns="50800" rIns="50800"/>
            <a:lstStyle/>
            <a:p>
              <a:pPr algn="ctr">
                <a:lnSpc>
                  <a:spcPts val="2479"/>
                </a:lnSpc>
              </a:pPr>
            </a:p>
          </p:txBody>
        </p:sp>
      </p:grpSp>
      <p:sp>
        <p:nvSpPr>
          <p:cNvPr name="Freeform 10" id="10"/>
          <p:cNvSpPr/>
          <p:nvPr/>
        </p:nvSpPr>
        <p:spPr>
          <a:xfrm flipH="false" flipV="false" rot="0">
            <a:off x="839945" y="9258300"/>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572282" y="9265196"/>
            <a:ext cx="3191396" cy="422221"/>
          </a:xfrm>
          <a:prstGeom prst="rect">
            <a:avLst/>
          </a:prstGeom>
        </p:spPr>
        <p:txBody>
          <a:bodyPr anchor="t" rtlCol="false" tIns="0" lIns="0" bIns="0" rIns="0">
            <a:spAutoFit/>
          </a:bodyPr>
          <a:lstStyle/>
          <a:p>
            <a:pPr algn="l">
              <a:lnSpc>
                <a:spcPts val="3499"/>
              </a:lnSpc>
            </a:pPr>
            <a:r>
              <a:rPr lang="en-US" sz="2499" b="true">
                <a:solidFill>
                  <a:srgbClr val="000000"/>
                </a:solidFill>
                <a:latin typeface="Open Sans Semi-Bold"/>
                <a:ea typeface="Open Sans Semi-Bold"/>
                <a:cs typeface="Open Sans Semi-Bold"/>
                <a:sym typeface="Open Sans Semi-Bold"/>
              </a:rPr>
              <a:t>serv</a:t>
            </a:r>
          </a:p>
        </p:txBody>
      </p:sp>
      <p:sp>
        <p:nvSpPr>
          <p:cNvPr name="AutoShape 12" id="12"/>
          <p:cNvSpPr/>
          <p:nvPr/>
        </p:nvSpPr>
        <p:spPr>
          <a:xfrm flipV="true">
            <a:off x="839945" y="2324009"/>
            <a:ext cx="1858299" cy="0"/>
          </a:xfrm>
          <a:prstGeom prst="line">
            <a:avLst/>
          </a:prstGeom>
          <a:ln cap="flat" w="76200">
            <a:solidFill>
              <a:srgbClr val="EAE4D2"/>
            </a:solidFill>
            <a:prstDash val="solid"/>
            <a:headEnd type="none" len="sm" w="sm"/>
            <a:tailEnd type="none" len="sm" w="sm"/>
          </a:ln>
        </p:spPr>
      </p:sp>
      <p:grpSp>
        <p:nvGrpSpPr>
          <p:cNvPr name="Group 13" id="13"/>
          <p:cNvGrpSpPr/>
          <p:nvPr/>
        </p:nvGrpSpPr>
        <p:grpSpPr>
          <a:xfrm rot="0">
            <a:off x="8493611" y="595884"/>
            <a:ext cx="877649" cy="87764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5" id="15"/>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01</a:t>
              </a:r>
            </a:p>
          </p:txBody>
        </p:sp>
      </p:grpSp>
      <p:sp>
        <p:nvSpPr>
          <p:cNvPr name="TextBox 16" id="16"/>
          <p:cNvSpPr txBox="true"/>
          <p:nvPr/>
        </p:nvSpPr>
        <p:spPr>
          <a:xfrm rot="0">
            <a:off x="9579356" y="791606"/>
            <a:ext cx="7641844" cy="455295"/>
          </a:xfrm>
          <a:prstGeom prst="rect">
            <a:avLst/>
          </a:prstGeom>
        </p:spPr>
        <p:txBody>
          <a:bodyPr anchor="t" rtlCol="false" tIns="0" lIns="0" bIns="0" rIns="0">
            <a:spAutoFit/>
          </a:bodyPr>
          <a:lstStyle/>
          <a:p>
            <a:pPr algn="l">
              <a:lnSpc>
                <a:spcPts val="3779"/>
              </a:lnSpc>
            </a:pPr>
            <a:r>
              <a:rPr lang="en-US" sz="2699" b="true">
                <a:solidFill>
                  <a:srgbClr val="FFFFFF"/>
                </a:solidFill>
                <a:latin typeface="Inter Bold"/>
                <a:ea typeface="Inter Bold"/>
                <a:cs typeface="Inter Bold"/>
                <a:sym typeface="Inter Bold"/>
              </a:rPr>
              <a:t>Phase 1 : Recherche et développement</a:t>
            </a:r>
          </a:p>
        </p:txBody>
      </p:sp>
      <p:sp>
        <p:nvSpPr>
          <p:cNvPr name="TextBox 17" id="17"/>
          <p:cNvSpPr txBox="true"/>
          <p:nvPr/>
        </p:nvSpPr>
        <p:spPr>
          <a:xfrm rot="0">
            <a:off x="9579356" y="1397333"/>
            <a:ext cx="8112499" cy="8371544"/>
          </a:xfrm>
          <a:prstGeom prst="rect">
            <a:avLst/>
          </a:prstGeom>
        </p:spPr>
        <p:txBody>
          <a:bodyPr anchor="t" rtlCol="false" tIns="0" lIns="0" bIns="0" rIns="0">
            <a:spAutoFit/>
          </a:bodyPr>
          <a:lstStyle/>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Recherche de marché</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Réaliser des enquêtes et des entretiens pour comprendre les besoins et les préférences des utilisateurs dans différentes régions d'Afrique.</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Analyser les plateformes existantes pour identifier les forces, les faiblesses et les lacunes sur le marché.</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Développement technique</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Développer l'architecture pour l'application mobile, le site web et le service USSD.</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Sélectionner la pile technologique et les outils de développement (par exemple, frameworks, bases de données).</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Prototypage</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Créer des prototypes initiaux pour l'application mobile et le site web.</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Tester l'interface utilisateur et l'expérience avec des groupes de discussion.</a:t>
            </a:r>
          </a:p>
          <a:p>
            <a:pPr algn="just" marL="0" indent="0" lvl="0">
              <a:lnSpc>
                <a:spcPts val="372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945" y="6515138"/>
            <a:ext cx="6028378" cy="2314864"/>
            <a:chOff x="0" y="0"/>
            <a:chExt cx="8037837" cy="3086485"/>
          </a:xfrm>
        </p:grpSpPr>
        <p:pic>
          <p:nvPicPr>
            <p:cNvPr name="Picture 3" id="3"/>
            <p:cNvPicPr>
              <a:picLocks noChangeAspect="true"/>
            </p:cNvPicPr>
            <p:nvPr/>
          </p:nvPicPr>
          <p:blipFill>
            <a:blip r:embed="rId2"/>
            <a:srcRect l="0" t="732" r="0" b="732"/>
            <a:stretch>
              <a:fillRect/>
            </a:stretch>
          </p:blipFill>
          <p:spPr>
            <a:xfrm flipH="false" flipV="false">
              <a:off x="0" y="0"/>
              <a:ext cx="8037837" cy="3086485"/>
            </a:xfrm>
            <a:prstGeom prst="rect">
              <a:avLst/>
            </a:prstGeom>
          </p:spPr>
        </p:pic>
      </p:grpSp>
      <p:sp>
        <p:nvSpPr>
          <p:cNvPr name="TextBox 4" id="4"/>
          <p:cNvSpPr txBox="true"/>
          <p:nvPr/>
        </p:nvSpPr>
        <p:spPr>
          <a:xfrm rot="0">
            <a:off x="839945" y="562269"/>
            <a:ext cx="6818840" cy="9848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ROADMAP</a:t>
            </a:r>
          </a:p>
        </p:txBody>
      </p:sp>
      <p:grpSp>
        <p:nvGrpSpPr>
          <p:cNvPr name="Group 5" id="5"/>
          <p:cNvGrpSpPr/>
          <p:nvPr/>
        </p:nvGrpSpPr>
        <p:grpSpPr>
          <a:xfrm rot="0">
            <a:off x="7718306" y="0"/>
            <a:ext cx="10569694" cy="10287000"/>
            <a:chOff x="0" y="0"/>
            <a:chExt cx="2783788" cy="2709333"/>
          </a:xfrm>
        </p:grpSpPr>
        <p:sp>
          <p:nvSpPr>
            <p:cNvPr name="Freeform 6" id="6"/>
            <p:cNvSpPr/>
            <p:nvPr/>
          </p:nvSpPr>
          <p:spPr>
            <a:xfrm flipH="false" flipV="false" rot="0">
              <a:off x="0" y="0"/>
              <a:ext cx="2783788" cy="2709333"/>
            </a:xfrm>
            <a:custGeom>
              <a:avLst/>
              <a:gdLst/>
              <a:ahLst/>
              <a:cxnLst/>
              <a:rect r="r" b="b" t="t" l="l"/>
              <a:pathLst>
                <a:path h="2709333" w="2783788">
                  <a:moveTo>
                    <a:pt x="0" y="0"/>
                  </a:moveTo>
                  <a:lnTo>
                    <a:pt x="2783788" y="0"/>
                  </a:lnTo>
                  <a:lnTo>
                    <a:pt x="2783788" y="2709333"/>
                  </a:lnTo>
                  <a:lnTo>
                    <a:pt x="0" y="2709333"/>
                  </a:lnTo>
                  <a:close/>
                </a:path>
              </a:pathLst>
            </a:custGeom>
            <a:solidFill>
              <a:srgbClr val="17726D"/>
            </a:solidFill>
          </p:spPr>
        </p:sp>
        <p:sp>
          <p:nvSpPr>
            <p:cNvPr name="TextBox 7" id="7"/>
            <p:cNvSpPr txBox="true"/>
            <p:nvPr/>
          </p:nvSpPr>
          <p:spPr>
            <a:xfrm>
              <a:off x="0" y="-47625"/>
              <a:ext cx="2783788" cy="2756958"/>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839945" y="9258300"/>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572282" y="9265196"/>
            <a:ext cx="3191396" cy="422221"/>
          </a:xfrm>
          <a:prstGeom prst="rect">
            <a:avLst/>
          </a:prstGeom>
        </p:spPr>
        <p:txBody>
          <a:bodyPr anchor="t" rtlCol="false" tIns="0" lIns="0" bIns="0" rIns="0">
            <a:spAutoFit/>
          </a:bodyPr>
          <a:lstStyle/>
          <a:p>
            <a:pPr algn="l">
              <a:lnSpc>
                <a:spcPts val="3499"/>
              </a:lnSpc>
            </a:pPr>
            <a:r>
              <a:rPr lang="en-US" sz="2499" b="true">
                <a:solidFill>
                  <a:srgbClr val="000000"/>
                </a:solidFill>
                <a:latin typeface="Open Sans Semi-Bold"/>
                <a:ea typeface="Open Sans Semi-Bold"/>
                <a:cs typeface="Open Sans Semi-Bold"/>
                <a:sym typeface="Open Sans Semi-Bold"/>
              </a:rPr>
              <a:t>serv</a:t>
            </a:r>
          </a:p>
        </p:txBody>
      </p:sp>
      <p:sp>
        <p:nvSpPr>
          <p:cNvPr name="AutoShape 10" id="10"/>
          <p:cNvSpPr/>
          <p:nvPr/>
        </p:nvSpPr>
        <p:spPr>
          <a:xfrm flipV="true">
            <a:off x="839945" y="2324009"/>
            <a:ext cx="1858299" cy="0"/>
          </a:xfrm>
          <a:prstGeom prst="line">
            <a:avLst/>
          </a:prstGeom>
          <a:ln cap="flat" w="76200">
            <a:solidFill>
              <a:srgbClr val="EAE4D2"/>
            </a:solidFill>
            <a:prstDash val="solid"/>
            <a:headEnd type="none" len="sm" w="sm"/>
            <a:tailEnd type="none" len="sm" w="sm"/>
          </a:ln>
        </p:spPr>
      </p:sp>
      <p:grpSp>
        <p:nvGrpSpPr>
          <p:cNvPr name="Group 11" id="11"/>
          <p:cNvGrpSpPr/>
          <p:nvPr/>
        </p:nvGrpSpPr>
        <p:grpSpPr>
          <a:xfrm rot="0">
            <a:off x="8503136" y="595884"/>
            <a:ext cx="877649" cy="87764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3" id="13"/>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02</a:t>
              </a:r>
            </a:p>
          </p:txBody>
        </p:sp>
      </p:grpSp>
      <p:sp>
        <p:nvSpPr>
          <p:cNvPr name="TextBox 14" id="14"/>
          <p:cNvSpPr txBox="true"/>
          <p:nvPr/>
        </p:nvSpPr>
        <p:spPr>
          <a:xfrm rot="0">
            <a:off x="9579356" y="791606"/>
            <a:ext cx="7641844" cy="455295"/>
          </a:xfrm>
          <a:prstGeom prst="rect">
            <a:avLst/>
          </a:prstGeom>
        </p:spPr>
        <p:txBody>
          <a:bodyPr anchor="t" rtlCol="false" tIns="0" lIns="0" bIns="0" rIns="0">
            <a:spAutoFit/>
          </a:bodyPr>
          <a:lstStyle/>
          <a:p>
            <a:pPr algn="l">
              <a:lnSpc>
                <a:spcPts val="3779"/>
              </a:lnSpc>
            </a:pPr>
            <a:r>
              <a:rPr lang="en-US" sz="2699" b="true">
                <a:solidFill>
                  <a:srgbClr val="FFFFFF"/>
                </a:solidFill>
                <a:latin typeface="Inter Bold"/>
                <a:ea typeface="Inter Bold"/>
                <a:cs typeface="Inter Bold"/>
                <a:sym typeface="Inter Bold"/>
              </a:rPr>
              <a:t>Phase 2 : Développement de la plateforme </a:t>
            </a:r>
          </a:p>
        </p:txBody>
      </p:sp>
      <p:sp>
        <p:nvSpPr>
          <p:cNvPr name="TextBox 15" id="15"/>
          <p:cNvSpPr txBox="true"/>
          <p:nvPr/>
        </p:nvSpPr>
        <p:spPr>
          <a:xfrm rot="0">
            <a:off x="9579356" y="1397333"/>
            <a:ext cx="8213353" cy="8838323"/>
          </a:xfrm>
          <a:prstGeom prst="rect">
            <a:avLst/>
          </a:prstGeom>
        </p:spPr>
        <p:txBody>
          <a:bodyPr anchor="t" rtlCol="false" tIns="0" lIns="0" bIns="0" rIns="0">
            <a:spAutoFit/>
          </a:bodyPr>
          <a:lstStyle/>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Développement de l'application mobile</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Développer les fonctionnalités principales : enregistrement des utilisateurs, consultation des profils, fonction de recherche, avis et système de réservation.</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Développement du site web</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Construire un site web responsive avec des profils détaillés, des catégories de services et des avis clients.</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Mettre en œuvre des systèmes backend pour gérer les réservations, les paiements et les communications.</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Mise en œuvre du service USSD</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Développer le menu USSD et la fonctionnalité permettant aux utilisateurs de rechercher et d'engager des artisans via des téléphones mobiles basiques.</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Effectuer des tests dans différentes conditions de réseau pour garantir la fiabilité.</a:t>
            </a:r>
          </a:p>
          <a:p>
            <a:pPr algn="just" marL="0" indent="0" lvl="0">
              <a:lnSpc>
                <a:spcPts val="3720"/>
              </a:lnSpc>
            </a:pPr>
          </a:p>
        </p:txBody>
      </p:sp>
      <p:grpSp>
        <p:nvGrpSpPr>
          <p:cNvPr name="Group 16" id="16"/>
          <p:cNvGrpSpPr/>
          <p:nvPr/>
        </p:nvGrpSpPr>
        <p:grpSpPr>
          <a:xfrm rot="0">
            <a:off x="0" y="4303046"/>
            <a:ext cx="7799121" cy="4851498"/>
            <a:chOff x="0" y="0"/>
            <a:chExt cx="10398828" cy="6468664"/>
          </a:xfrm>
        </p:grpSpPr>
        <p:pic>
          <p:nvPicPr>
            <p:cNvPr name="Picture 17" id="17"/>
            <p:cNvPicPr>
              <a:picLocks noChangeAspect="true"/>
            </p:cNvPicPr>
            <p:nvPr/>
          </p:nvPicPr>
          <p:blipFill>
            <a:blip r:embed="rId5"/>
            <a:srcRect l="2174" t="0" r="2174" b="0"/>
            <a:stretch>
              <a:fillRect/>
            </a:stretch>
          </p:blipFill>
          <p:spPr>
            <a:xfrm flipH="false" flipV="false">
              <a:off x="0" y="0"/>
              <a:ext cx="10398828" cy="6468664"/>
            </a:xfrm>
            <a:prstGeom prst="rect">
              <a:avLst/>
            </a:prstGeom>
          </p:spPr>
        </p:pic>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945" y="6515138"/>
            <a:ext cx="6028378" cy="2314864"/>
            <a:chOff x="0" y="0"/>
            <a:chExt cx="8037837" cy="3086485"/>
          </a:xfrm>
        </p:grpSpPr>
        <p:pic>
          <p:nvPicPr>
            <p:cNvPr name="Picture 3" id="3"/>
            <p:cNvPicPr>
              <a:picLocks noChangeAspect="true"/>
            </p:cNvPicPr>
            <p:nvPr/>
          </p:nvPicPr>
          <p:blipFill>
            <a:blip r:embed="rId2"/>
            <a:srcRect l="0" t="732" r="0" b="732"/>
            <a:stretch>
              <a:fillRect/>
            </a:stretch>
          </p:blipFill>
          <p:spPr>
            <a:xfrm flipH="false" flipV="false">
              <a:off x="0" y="0"/>
              <a:ext cx="8037837" cy="3086485"/>
            </a:xfrm>
            <a:prstGeom prst="rect">
              <a:avLst/>
            </a:prstGeom>
          </p:spPr>
        </p:pic>
      </p:grpSp>
      <p:sp>
        <p:nvSpPr>
          <p:cNvPr name="TextBox 4" id="4"/>
          <p:cNvSpPr txBox="true"/>
          <p:nvPr/>
        </p:nvSpPr>
        <p:spPr>
          <a:xfrm rot="0">
            <a:off x="839945" y="562269"/>
            <a:ext cx="6818840" cy="9848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ROADMAP</a:t>
            </a:r>
          </a:p>
        </p:txBody>
      </p:sp>
      <p:grpSp>
        <p:nvGrpSpPr>
          <p:cNvPr name="Group 5" id="5"/>
          <p:cNvGrpSpPr/>
          <p:nvPr/>
        </p:nvGrpSpPr>
        <p:grpSpPr>
          <a:xfrm rot="0">
            <a:off x="7718306" y="0"/>
            <a:ext cx="10569694" cy="10287000"/>
            <a:chOff x="0" y="0"/>
            <a:chExt cx="2783788" cy="2709333"/>
          </a:xfrm>
        </p:grpSpPr>
        <p:sp>
          <p:nvSpPr>
            <p:cNvPr name="Freeform 6" id="6"/>
            <p:cNvSpPr/>
            <p:nvPr/>
          </p:nvSpPr>
          <p:spPr>
            <a:xfrm flipH="false" flipV="false" rot="0">
              <a:off x="0" y="0"/>
              <a:ext cx="2783788" cy="2709333"/>
            </a:xfrm>
            <a:custGeom>
              <a:avLst/>
              <a:gdLst/>
              <a:ahLst/>
              <a:cxnLst/>
              <a:rect r="r" b="b" t="t" l="l"/>
              <a:pathLst>
                <a:path h="2709333" w="2783788">
                  <a:moveTo>
                    <a:pt x="0" y="0"/>
                  </a:moveTo>
                  <a:lnTo>
                    <a:pt x="2783788" y="0"/>
                  </a:lnTo>
                  <a:lnTo>
                    <a:pt x="2783788" y="2709333"/>
                  </a:lnTo>
                  <a:lnTo>
                    <a:pt x="0" y="2709333"/>
                  </a:lnTo>
                  <a:close/>
                </a:path>
              </a:pathLst>
            </a:custGeom>
            <a:solidFill>
              <a:srgbClr val="17726D"/>
            </a:solidFill>
          </p:spPr>
        </p:sp>
        <p:sp>
          <p:nvSpPr>
            <p:cNvPr name="TextBox 7" id="7"/>
            <p:cNvSpPr txBox="true"/>
            <p:nvPr/>
          </p:nvSpPr>
          <p:spPr>
            <a:xfrm>
              <a:off x="0" y="-47625"/>
              <a:ext cx="2783788" cy="2756958"/>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839945" y="9258300"/>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572282" y="9265196"/>
            <a:ext cx="3191396" cy="422221"/>
          </a:xfrm>
          <a:prstGeom prst="rect">
            <a:avLst/>
          </a:prstGeom>
        </p:spPr>
        <p:txBody>
          <a:bodyPr anchor="t" rtlCol="false" tIns="0" lIns="0" bIns="0" rIns="0">
            <a:spAutoFit/>
          </a:bodyPr>
          <a:lstStyle/>
          <a:p>
            <a:pPr algn="l">
              <a:lnSpc>
                <a:spcPts val="3499"/>
              </a:lnSpc>
            </a:pPr>
            <a:r>
              <a:rPr lang="en-US" sz="2499" b="true">
                <a:solidFill>
                  <a:srgbClr val="000000"/>
                </a:solidFill>
                <a:latin typeface="Open Sans Semi-Bold"/>
                <a:ea typeface="Open Sans Semi-Bold"/>
                <a:cs typeface="Open Sans Semi-Bold"/>
                <a:sym typeface="Open Sans Semi-Bold"/>
              </a:rPr>
              <a:t>serv</a:t>
            </a:r>
          </a:p>
        </p:txBody>
      </p:sp>
      <p:sp>
        <p:nvSpPr>
          <p:cNvPr name="AutoShape 10" id="10"/>
          <p:cNvSpPr/>
          <p:nvPr/>
        </p:nvSpPr>
        <p:spPr>
          <a:xfrm flipV="true">
            <a:off x="839945" y="2324009"/>
            <a:ext cx="1858299" cy="0"/>
          </a:xfrm>
          <a:prstGeom prst="line">
            <a:avLst/>
          </a:prstGeom>
          <a:ln cap="flat" w="76200">
            <a:solidFill>
              <a:srgbClr val="EAE4D2"/>
            </a:solidFill>
            <a:prstDash val="solid"/>
            <a:headEnd type="none" len="sm" w="sm"/>
            <a:tailEnd type="none" len="sm" w="sm"/>
          </a:ln>
        </p:spPr>
      </p:sp>
      <p:grpSp>
        <p:nvGrpSpPr>
          <p:cNvPr name="Group 11" id="11"/>
          <p:cNvGrpSpPr/>
          <p:nvPr/>
        </p:nvGrpSpPr>
        <p:grpSpPr>
          <a:xfrm rot="0">
            <a:off x="8493611" y="595884"/>
            <a:ext cx="877649" cy="87764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3" id="13"/>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03</a:t>
              </a:r>
            </a:p>
          </p:txBody>
        </p:sp>
      </p:grpSp>
      <p:sp>
        <p:nvSpPr>
          <p:cNvPr name="TextBox 14" id="14"/>
          <p:cNvSpPr txBox="true"/>
          <p:nvPr/>
        </p:nvSpPr>
        <p:spPr>
          <a:xfrm rot="0">
            <a:off x="9579356" y="791606"/>
            <a:ext cx="7641844" cy="455295"/>
          </a:xfrm>
          <a:prstGeom prst="rect">
            <a:avLst/>
          </a:prstGeom>
        </p:spPr>
        <p:txBody>
          <a:bodyPr anchor="t" rtlCol="false" tIns="0" lIns="0" bIns="0" rIns="0">
            <a:spAutoFit/>
          </a:bodyPr>
          <a:lstStyle/>
          <a:p>
            <a:pPr algn="l">
              <a:lnSpc>
                <a:spcPts val="3779"/>
              </a:lnSpc>
            </a:pPr>
            <a:r>
              <a:rPr lang="en-US" sz="2699" b="true">
                <a:solidFill>
                  <a:srgbClr val="FFFFFF"/>
                </a:solidFill>
                <a:latin typeface="Inter Bold"/>
                <a:ea typeface="Inter Bold"/>
                <a:cs typeface="Inter Bold"/>
                <a:sym typeface="Inter Bold"/>
              </a:rPr>
              <a:t>Phase 3 : Tests et lancement</a:t>
            </a:r>
          </a:p>
        </p:txBody>
      </p:sp>
      <p:sp>
        <p:nvSpPr>
          <p:cNvPr name="TextBox 15" id="15"/>
          <p:cNvSpPr txBox="true"/>
          <p:nvPr/>
        </p:nvSpPr>
        <p:spPr>
          <a:xfrm rot="0">
            <a:off x="9371260" y="1397333"/>
            <a:ext cx="8421449" cy="8838323"/>
          </a:xfrm>
          <a:prstGeom prst="rect">
            <a:avLst/>
          </a:prstGeom>
        </p:spPr>
        <p:txBody>
          <a:bodyPr anchor="t" rtlCol="false" tIns="0" lIns="0" bIns="0" rIns="0">
            <a:spAutoFit/>
          </a:bodyPr>
          <a:lstStyle/>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Assurance qualité</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Effectuer des tests approfondis de toutes les plateformes (application mobile, site web, service USSD) pour identifier et corriger les bugs.</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Collecter des retours d'expérience des bêta-testeurs pour affiner les fonctionnalités et améliorer l'expérience utilisateur.</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Développement de la stratégie marketing</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Créer un plan marketing axé sur les canaux en ligne et hors ligne pour atteindre les publics cibles.</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Développer des supports promotionnels, y compris des campagnes sur les réseaux sociaux, des flyers et des programmes de sensibilisation communautaire.</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Préparation au lancement</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Établir des partenariats avec des artisans locaux pour peupler la plateforme avec des utilisateurs qualifiés.</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Organiser un événement de lancement ou une campagne pour créer du buzz autour de la plateforme.</a:t>
            </a:r>
          </a:p>
          <a:p>
            <a:pPr algn="just" marL="0" indent="0" lvl="0">
              <a:lnSpc>
                <a:spcPts val="3720"/>
              </a:lnSpc>
            </a:pPr>
          </a:p>
        </p:txBody>
      </p:sp>
      <p:grpSp>
        <p:nvGrpSpPr>
          <p:cNvPr name="Group 16" id="16"/>
          <p:cNvGrpSpPr/>
          <p:nvPr/>
        </p:nvGrpSpPr>
        <p:grpSpPr>
          <a:xfrm rot="0">
            <a:off x="0" y="4303046"/>
            <a:ext cx="7799121" cy="4851498"/>
            <a:chOff x="0" y="0"/>
            <a:chExt cx="10398828" cy="6468664"/>
          </a:xfrm>
        </p:grpSpPr>
        <p:pic>
          <p:nvPicPr>
            <p:cNvPr name="Picture 17" id="17"/>
            <p:cNvPicPr>
              <a:picLocks noChangeAspect="true"/>
            </p:cNvPicPr>
            <p:nvPr/>
          </p:nvPicPr>
          <p:blipFill>
            <a:blip r:embed="rId2"/>
            <a:srcRect l="18676" t="0" r="18676" b="0"/>
            <a:stretch>
              <a:fillRect/>
            </a:stretch>
          </p:blipFill>
          <p:spPr>
            <a:xfrm flipH="false" flipV="false">
              <a:off x="0" y="0"/>
              <a:ext cx="10398828" cy="6468664"/>
            </a:xfrm>
            <a:prstGeom prst="rect">
              <a:avLst/>
            </a:prstGeom>
          </p:spPr>
        </p:pic>
      </p:grpSp>
      <p:grpSp>
        <p:nvGrpSpPr>
          <p:cNvPr name="Group 18" id="18"/>
          <p:cNvGrpSpPr/>
          <p:nvPr/>
        </p:nvGrpSpPr>
        <p:grpSpPr>
          <a:xfrm rot="0">
            <a:off x="0" y="3395436"/>
            <a:ext cx="7799121" cy="5862864"/>
            <a:chOff x="0" y="0"/>
            <a:chExt cx="10398828" cy="7817152"/>
          </a:xfrm>
        </p:grpSpPr>
        <p:pic>
          <p:nvPicPr>
            <p:cNvPr name="Picture 19" id="19"/>
            <p:cNvPicPr>
              <a:picLocks noChangeAspect="true"/>
            </p:cNvPicPr>
            <p:nvPr/>
          </p:nvPicPr>
          <p:blipFill>
            <a:blip r:embed="rId5"/>
            <a:srcRect l="0" t="24957" r="0" b="24957"/>
            <a:stretch>
              <a:fillRect/>
            </a:stretch>
          </p:blipFill>
          <p:spPr>
            <a:xfrm flipH="false" flipV="false">
              <a:off x="0" y="0"/>
              <a:ext cx="10398828" cy="7817152"/>
            </a:xfrm>
            <a:prstGeom prst="rect">
              <a:avLst/>
            </a:prstGeom>
          </p:spPr>
        </p:pic>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945" y="6515138"/>
            <a:ext cx="6028378" cy="2314864"/>
            <a:chOff x="0" y="0"/>
            <a:chExt cx="8037837" cy="3086485"/>
          </a:xfrm>
        </p:grpSpPr>
        <p:pic>
          <p:nvPicPr>
            <p:cNvPr name="Picture 3" id="3"/>
            <p:cNvPicPr>
              <a:picLocks noChangeAspect="true"/>
            </p:cNvPicPr>
            <p:nvPr/>
          </p:nvPicPr>
          <p:blipFill>
            <a:blip r:embed="rId2"/>
            <a:srcRect l="0" t="732" r="0" b="732"/>
            <a:stretch>
              <a:fillRect/>
            </a:stretch>
          </p:blipFill>
          <p:spPr>
            <a:xfrm flipH="false" flipV="false">
              <a:off x="0" y="0"/>
              <a:ext cx="8037837" cy="3086485"/>
            </a:xfrm>
            <a:prstGeom prst="rect">
              <a:avLst/>
            </a:prstGeom>
          </p:spPr>
        </p:pic>
      </p:grpSp>
      <p:sp>
        <p:nvSpPr>
          <p:cNvPr name="TextBox 4" id="4"/>
          <p:cNvSpPr txBox="true"/>
          <p:nvPr/>
        </p:nvSpPr>
        <p:spPr>
          <a:xfrm rot="0">
            <a:off x="839945" y="562269"/>
            <a:ext cx="6818840" cy="9848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ROADMAP</a:t>
            </a:r>
          </a:p>
        </p:txBody>
      </p:sp>
      <p:grpSp>
        <p:nvGrpSpPr>
          <p:cNvPr name="Group 5" id="5"/>
          <p:cNvGrpSpPr/>
          <p:nvPr/>
        </p:nvGrpSpPr>
        <p:grpSpPr>
          <a:xfrm rot="0">
            <a:off x="7718306" y="0"/>
            <a:ext cx="10569694" cy="10287000"/>
            <a:chOff x="0" y="0"/>
            <a:chExt cx="2783788" cy="2709333"/>
          </a:xfrm>
        </p:grpSpPr>
        <p:sp>
          <p:nvSpPr>
            <p:cNvPr name="Freeform 6" id="6"/>
            <p:cNvSpPr/>
            <p:nvPr/>
          </p:nvSpPr>
          <p:spPr>
            <a:xfrm flipH="false" flipV="false" rot="0">
              <a:off x="0" y="0"/>
              <a:ext cx="2783788" cy="2709333"/>
            </a:xfrm>
            <a:custGeom>
              <a:avLst/>
              <a:gdLst/>
              <a:ahLst/>
              <a:cxnLst/>
              <a:rect r="r" b="b" t="t" l="l"/>
              <a:pathLst>
                <a:path h="2709333" w="2783788">
                  <a:moveTo>
                    <a:pt x="0" y="0"/>
                  </a:moveTo>
                  <a:lnTo>
                    <a:pt x="2783788" y="0"/>
                  </a:lnTo>
                  <a:lnTo>
                    <a:pt x="2783788" y="2709333"/>
                  </a:lnTo>
                  <a:lnTo>
                    <a:pt x="0" y="2709333"/>
                  </a:lnTo>
                  <a:close/>
                </a:path>
              </a:pathLst>
            </a:custGeom>
            <a:solidFill>
              <a:srgbClr val="17726D"/>
            </a:solidFill>
          </p:spPr>
        </p:sp>
        <p:sp>
          <p:nvSpPr>
            <p:cNvPr name="TextBox 7" id="7"/>
            <p:cNvSpPr txBox="true"/>
            <p:nvPr/>
          </p:nvSpPr>
          <p:spPr>
            <a:xfrm>
              <a:off x="0" y="-47625"/>
              <a:ext cx="2783788" cy="2756958"/>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839945" y="9258300"/>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572282" y="9265196"/>
            <a:ext cx="3191396" cy="422221"/>
          </a:xfrm>
          <a:prstGeom prst="rect">
            <a:avLst/>
          </a:prstGeom>
        </p:spPr>
        <p:txBody>
          <a:bodyPr anchor="t" rtlCol="false" tIns="0" lIns="0" bIns="0" rIns="0">
            <a:spAutoFit/>
          </a:bodyPr>
          <a:lstStyle/>
          <a:p>
            <a:pPr algn="l">
              <a:lnSpc>
                <a:spcPts val="3499"/>
              </a:lnSpc>
            </a:pPr>
            <a:r>
              <a:rPr lang="en-US" sz="2499" b="true">
                <a:solidFill>
                  <a:srgbClr val="000000"/>
                </a:solidFill>
                <a:latin typeface="Open Sans Semi-Bold"/>
                <a:ea typeface="Open Sans Semi-Bold"/>
                <a:cs typeface="Open Sans Semi-Bold"/>
                <a:sym typeface="Open Sans Semi-Bold"/>
              </a:rPr>
              <a:t>serv</a:t>
            </a:r>
          </a:p>
        </p:txBody>
      </p:sp>
      <p:sp>
        <p:nvSpPr>
          <p:cNvPr name="AutoShape 10" id="10"/>
          <p:cNvSpPr/>
          <p:nvPr/>
        </p:nvSpPr>
        <p:spPr>
          <a:xfrm flipV="true">
            <a:off x="839945" y="2324009"/>
            <a:ext cx="1858299" cy="0"/>
          </a:xfrm>
          <a:prstGeom prst="line">
            <a:avLst/>
          </a:prstGeom>
          <a:ln cap="flat" w="76200">
            <a:solidFill>
              <a:srgbClr val="EAE4D2"/>
            </a:solidFill>
            <a:prstDash val="solid"/>
            <a:headEnd type="none" len="sm" w="sm"/>
            <a:tailEnd type="none" len="sm" w="sm"/>
          </a:ln>
        </p:spPr>
      </p:sp>
      <p:grpSp>
        <p:nvGrpSpPr>
          <p:cNvPr name="Group 11" id="11"/>
          <p:cNvGrpSpPr/>
          <p:nvPr/>
        </p:nvGrpSpPr>
        <p:grpSpPr>
          <a:xfrm rot="0">
            <a:off x="8493611" y="595884"/>
            <a:ext cx="877649" cy="87764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3" id="13"/>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04</a:t>
              </a:r>
            </a:p>
          </p:txBody>
        </p:sp>
      </p:grpSp>
      <p:sp>
        <p:nvSpPr>
          <p:cNvPr name="TextBox 14" id="14"/>
          <p:cNvSpPr txBox="true"/>
          <p:nvPr/>
        </p:nvSpPr>
        <p:spPr>
          <a:xfrm rot="0">
            <a:off x="9579356" y="791606"/>
            <a:ext cx="8213353" cy="455295"/>
          </a:xfrm>
          <a:prstGeom prst="rect">
            <a:avLst/>
          </a:prstGeom>
        </p:spPr>
        <p:txBody>
          <a:bodyPr anchor="t" rtlCol="false" tIns="0" lIns="0" bIns="0" rIns="0">
            <a:spAutoFit/>
          </a:bodyPr>
          <a:lstStyle/>
          <a:p>
            <a:pPr algn="l">
              <a:lnSpc>
                <a:spcPts val="3779"/>
              </a:lnSpc>
            </a:pPr>
            <a:r>
              <a:rPr lang="en-US" sz="2699" b="true">
                <a:solidFill>
                  <a:srgbClr val="FFFFFF"/>
                </a:solidFill>
                <a:latin typeface="Inter Bold"/>
                <a:ea typeface="Inter Bold"/>
                <a:cs typeface="Inter Bold"/>
                <a:sym typeface="Inter Bold"/>
              </a:rPr>
              <a:t>Phase 4 : Lancement et acquisition d'utilisateurs</a:t>
            </a:r>
          </a:p>
        </p:txBody>
      </p:sp>
      <p:sp>
        <p:nvSpPr>
          <p:cNvPr name="TextBox 15" id="15"/>
          <p:cNvSpPr txBox="true"/>
          <p:nvPr/>
        </p:nvSpPr>
        <p:spPr>
          <a:xfrm rot="0">
            <a:off x="9371260" y="1397333"/>
            <a:ext cx="8421449" cy="6971207"/>
          </a:xfrm>
          <a:prstGeom prst="rect">
            <a:avLst/>
          </a:prstGeom>
        </p:spPr>
        <p:txBody>
          <a:bodyPr anchor="t" rtlCol="false" tIns="0" lIns="0" bIns="0" rIns="0">
            <a:spAutoFit/>
          </a:bodyPr>
          <a:lstStyle/>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Lancement officiel</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Lancer l'application mobile, le site web et le service USSD dans les régions ciblées.</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Acquisition d'utilisateurs</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Mettre en œuvre des stratégies promotionnelles pour attirer des clients et des artisans sur la plateforme.</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Tirer parti des partenariats avec des ONG et des initiatives gouvernementales pour renforcer la visibilité et la confiance.</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Mise en place d'un support client</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Établir une équipe de support client pour assister les utilisateurs avec des demandes et des problèmes.</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Créer des FAQ et des tutoriels pour guider les utilisateurs à travers la plateforme.</a:t>
            </a:r>
          </a:p>
          <a:p>
            <a:pPr algn="just" marL="0" indent="0" lvl="0">
              <a:lnSpc>
                <a:spcPts val="3720"/>
              </a:lnSpc>
            </a:pPr>
          </a:p>
        </p:txBody>
      </p:sp>
      <p:grpSp>
        <p:nvGrpSpPr>
          <p:cNvPr name="Group 16" id="16"/>
          <p:cNvGrpSpPr/>
          <p:nvPr/>
        </p:nvGrpSpPr>
        <p:grpSpPr>
          <a:xfrm rot="0">
            <a:off x="0" y="4303046"/>
            <a:ext cx="7799121" cy="4851498"/>
            <a:chOff x="0" y="0"/>
            <a:chExt cx="10398828" cy="6468664"/>
          </a:xfrm>
        </p:grpSpPr>
        <p:pic>
          <p:nvPicPr>
            <p:cNvPr name="Picture 17" id="17"/>
            <p:cNvPicPr>
              <a:picLocks noChangeAspect="true"/>
            </p:cNvPicPr>
            <p:nvPr/>
          </p:nvPicPr>
          <p:blipFill>
            <a:blip r:embed="rId2"/>
            <a:srcRect l="18676" t="0" r="18676" b="0"/>
            <a:stretch>
              <a:fillRect/>
            </a:stretch>
          </p:blipFill>
          <p:spPr>
            <a:xfrm flipH="false" flipV="false">
              <a:off x="0" y="0"/>
              <a:ext cx="10398828" cy="6468664"/>
            </a:xfrm>
            <a:prstGeom prst="rect">
              <a:avLst/>
            </a:prstGeom>
          </p:spPr>
        </p:pic>
      </p:grpSp>
      <p:grpSp>
        <p:nvGrpSpPr>
          <p:cNvPr name="Group 18" id="18"/>
          <p:cNvGrpSpPr/>
          <p:nvPr/>
        </p:nvGrpSpPr>
        <p:grpSpPr>
          <a:xfrm rot="0">
            <a:off x="0" y="3395436"/>
            <a:ext cx="7799121" cy="5862864"/>
            <a:chOff x="0" y="0"/>
            <a:chExt cx="10398828" cy="7817152"/>
          </a:xfrm>
        </p:grpSpPr>
        <p:pic>
          <p:nvPicPr>
            <p:cNvPr name="Picture 19" id="19"/>
            <p:cNvPicPr>
              <a:picLocks noChangeAspect="true"/>
            </p:cNvPicPr>
            <p:nvPr/>
          </p:nvPicPr>
          <p:blipFill>
            <a:blip r:embed="rId2"/>
            <a:srcRect l="24079" t="0" r="24079" b="0"/>
            <a:stretch>
              <a:fillRect/>
            </a:stretch>
          </p:blipFill>
          <p:spPr>
            <a:xfrm flipH="false" flipV="false">
              <a:off x="0" y="0"/>
              <a:ext cx="10398828" cy="7817152"/>
            </a:xfrm>
            <a:prstGeom prst="rect">
              <a:avLst/>
            </a:prstGeom>
          </p:spPr>
        </p:pic>
      </p:grpSp>
      <p:grpSp>
        <p:nvGrpSpPr>
          <p:cNvPr name="Group 20" id="20"/>
          <p:cNvGrpSpPr/>
          <p:nvPr/>
        </p:nvGrpSpPr>
        <p:grpSpPr>
          <a:xfrm rot="0">
            <a:off x="0" y="3309784"/>
            <a:ext cx="7799121" cy="6003037"/>
            <a:chOff x="0" y="0"/>
            <a:chExt cx="10398828" cy="8004049"/>
          </a:xfrm>
        </p:grpSpPr>
        <p:pic>
          <p:nvPicPr>
            <p:cNvPr name="Picture 21" id="21"/>
            <p:cNvPicPr>
              <a:picLocks noChangeAspect="true"/>
            </p:cNvPicPr>
            <p:nvPr/>
          </p:nvPicPr>
          <p:blipFill>
            <a:blip r:embed="rId5"/>
            <a:srcRect l="2706" t="24245" r="31598" b="0"/>
            <a:stretch>
              <a:fillRect/>
            </a:stretch>
          </p:blipFill>
          <p:spPr>
            <a:xfrm flipH="false" flipV="false">
              <a:off x="0" y="0"/>
              <a:ext cx="10398828" cy="8004049"/>
            </a:xfrm>
            <a:prstGeom prst="rect">
              <a:avLst/>
            </a:prstGeom>
          </p:spPr>
        </p:pic>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945" y="6515138"/>
            <a:ext cx="6028378" cy="2314864"/>
            <a:chOff x="0" y="0"/>
            <a:chExt cx="8037837" cy="3086485"/>
          </a:xfrm>
        </p:grpSpPr>
        <p:pic>
          <p:nvPicPr>
            <p:cNvPr name="Picture 3" id="3"/>
            <p:cNvPicPr>
              <a:picLocks noChangeAspect="true"/>
            </p:cNvPicPr>
            <p:nvPr/>
          </p:nvPicPr>
          <p:blipFill>
            <a:blip r:embed="rId2"/>
            <a:srcRect l="0" t="732" r="0" b="732"/>
            <a:stretch>
              <a:fillRect/>
            </a:stretch>
          </p:blipFill>
          <p:spPr>
            <a:xfrm flipH="false" flipV="false">
              <a:off x="0" y="0"/>
              <a:ext cx="8037837" cy="3086485"/>
            </a:xfrm>
            <a:prstGeom prst="rect">
              <a:avLst/>
            </a:prstGeom>
          </p:spPr>
        </p:pic>
      </p:grpSp>
      <p:sp>
        <p:nvSpPr>
          <p:cNvPr name="TextBox 4" id="4"/>
          <p:cNvSpPr txBox="true"/>
          <p:nvPr/>
        </p:nvSpPr>
        <p:spPr>
          <a:xfrm rot="0">
            <a:off x="839945" y="562269"/>
            <a:ext cx="6818840" cy="9848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ROADMAP</a:t>
            </a:r>
          </a:p>
        </p:txBody>
      </p:sp>
      <p:grpSp>
        <p:nvGrpSpPr>
          <p:cNvPr name="Group 5" id="5"/>
          <p:cNvGrpSpPr/>
          <p:nvPr/>
        </p:nvGrpSpPr>
        <p:grpSpPr>
          <a:xfrm rot="0">
            <a:off x="7718306" y="0"/>
            <a:ext cx="10569694" cy="10287000"/>
            <a:chOff x="0" y="0"/>
            <a:chExt cx="2783788" cy="2709333"/>
          </a:xfrm>
        </p:grpSpPr>
        <p:sp>
          <p:nvSpPr>
            <p:cNvPr name="Freeform 6" id="6"/>
            <p:cNvSpPr/>
            <p:nvPr/>
          </p:nvSpPr>
          <p:spPr>
            <a:xfrm flipH="false" flipV="false" rot="0">
              <a:off x="0" y="0"/>
              <a:ext cx="2783788" cy="2709333"/>
            </a:xfrm>
            <a:custGeom>
              <a:avLst/>
              <a:gdLst/>
              <a:ahLst/>
              <a:cxnLst/>
              <a:rect r="r" b="b" t="t" l="l"/>
              <a:pathLst>
                <a:path h="2709333" w="2783788">
                  <a:moveTo>
                    <a:pt x="0" y="0"/>
                  </a:moveTo>
                  <a:lnTo>
                    <a:pt x="2783788" y="0"/>
                  </a:lnTo>
                  <a:lnTo>
                    <a:pt x="2783788" y="2709333"/>
                  </a:lnTo>
                  <a:lnTo>
                    <a:pt x="0" y="2709333"/>
                  </a:lnTo>
                  <a:close/>
                </a:path>
              </a:pathLst>
            </a:custGeom>
            <a:solidFill>
              <a:srgbClr val="17726D"/>
            </a:solidFill>
          </p:spPr>
        </p:sp>
        <p:sp>
          <p:nvSpPr>
            <p:cNvPr name="TextBox 7" id="7"/>
            <p:cNvSpPr txBox="true"/>
            <p:nvPr/>
          </p:nvSpPr>
          <p:spPr>
            <a:xfrm>
              <a:off x="0" y="-47625"/>
              <a:ext cx="2783788" cy="2756958"/>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839945" y="9258300"/>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572282" y="9265196"/>
            <a:ext cx="3191396" cy="422221"/>
          </a:xfrm>
          <a:prstGeom prst="rect">
            <a:avLst/>
          </a:prstGeom>
        </p:spPr>
        <p:txBody>
          <a:bodyPr anchor="t" rtlCol="false" tIns="0" lIns="0" bIns="0" rIns="0">
            <a:spAutoFit/>
          </a:bodyPr>
          <a:lstStyle/>
          <a:p>
            <a:pPr algn="l">
              <a:lnSpc>
                <a:spcPts val="3499"/>
              </a:lnSpc>
            </a:pPr>
            <a:r>
              <a:rPr lang="en-US" sz="2499" b="true">
                <a:solidFill>
                  <a:srgbClr val="000000"/>
                </a:solidFill>
                <a:latin typeface="Open Sans Semi-Bold"/>
                <a:ea typeface="Open Sans Semi-Bold"/>
                <a:cs typeface="Open Sans Semi-Bold"/>
                <a:sym typeface="Open Sans Semi-Bold"/>
              </a:rPr>
              <a:t>serv</a:t>
            </a:r>
          </a:p>
        </p:txBody>
      </p:sp>
      <p:sp>
        <p:nvSpPr>
          <p:cNvPr name="AutoShape 10" id="10"/>
          <p:cNvSpPr/>
          <p:nvPr/>
        </p:nvSpPr>
        <p:spPr>
          <a:xfrm flipV="true">
            <a:off x="839945" y="2324009"/>
            <a:ext cx="1858299" cy="0"/>
          </a:xfrm>
          <a:prstGeom prst="line">
            <a:avLst/>
          </a:prstGeom>
          <a:ln cap="flat" w="76200">
            <a:solidFill>
              <a:srgbClr val="EAE4D2"/>
            </a:solidFill>
            <a:prstDash val="solid"/>
            <a:headEnd type="none" len="sm" w="sm"/>
            <a:tailEnd type="none" len="sm" w="sm"/>
          </a:ln>
        </p:spPr>
      </p:sp>
      <p:grpSp>
        <p:nvGrpSpPr>
          <p:cNvPr name="Group 11" id="11"/>
          <p:cNvGrpSpPr/>
          <p:nvPr/>
        </p:nvGrpSpPr>
        <p:grpSpPr>
          <a:xfrm rot="0">
            <a:off x="8493611" y="595884"/>
            <a:ext cx="877649" cy="87764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3" id="13"/>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05</a:t>
              </a:r>
            </a:p>
          </p:txBody>
        </p:sp>
      </p:grpSp>
      <p:sp>
        <p:nvSpPr>
          <p:cNvPr name="TextBox 14" id="14"/>
          <p:cNvSpPr txBox="true"/>
          <p:nvPr/>
        </p:nvSpPr>
        <p:spPr>
          <a:xfrm rot="0">
            <a:off x="9579356" y="791606"/>
            <a:ext cx="8213353" cy="455295"/>
          </a:xfrm>
          <a:prstGeom prst="rect">
            <a:avLst/>
          </a:prstGeom>
        </p:spPr>
        <p:txBody>
          <a:bodyPr anchor="t" rtlCol="false" tIns="0" lIns="0" bIns="0" rIns="0">
            <a:spAutoFit/>
          </a:bodyPr>
          <a:lstStyle/>
          <a:p>
            <a:pPr algn="l">
              <a:lnSpc>
                <a:spcPts val="3779"/>
              </a:lnSpc>
            </a:pPr>
            <a:r>
              <a:rPr lang="en-US" sz="2699" b="true">
                <a:solidFill>
                  <a:srgbClr val="FFFFFF"/>
                </a:solidFill>
                <a:latin typeface="Inter Bold"/>
                <a:ea typeface="Inter Bold"/>
                <a:cs typeface="Inter Bold"/>
                <a:sym typeface="Inter Bold"/>
              </a:rPr>
              <a:t>Phase 5 : Croissance et expansion</a:t>
            </a:r>
          </a:p>
        </p:txBody>
      </p:sp>
      <p:sp>
        <p:nvSpPr>
          <p:cNvPr name="TextBox 15" id="15"/>
          <p:cNvSpPr txBox="true"/>
          <p:nvPr/>
        </p:nvSpPr>
        <p:spPr>
          <a:xfrm rot="0">
            <a:off x="9144000" y="1397333"/>
            <a:ext cx="8917654" cy="8838323"/>
          </a:xfrm>
          <a:prstGeom prst="rect">
            <a:avLst/>
          </a:prstGeom>
        </p:spPr>
        <p:txBody>
          <a:bodyPr anchor="t" rtlCol="false" tIns="0" lIns="0" bIns="0" rIns="0">
            <a:spAutoFit/>
          </a:bodyPr>
          <a:lstStyle/>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Retour d'information et itération</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Collecter en continu les retours des utilisateurs pour améliorer les fonctionnalités et résoudre les problèmes.</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Mettre régulièrement à jour la plateforme avec de nouvelles fonctionnalités en fonction des demandes des utilisateurs.</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Expansion vers de nouveaux marchés</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Identifier d'autres régions en Afrique pour étendre les services.</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Rechercher des services supplémentaires à ajouter (par exemple, nettoyage à domicile, jardinage) pour attirer une base de clients plus large.</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Programmes de formation et de certification</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S'associer avec des organisations pour développer des programmes de formation et de certification pour les artisans.</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Promouvoir la crédibilité accrue des artisans certifiés sur la plateforme.</a:t>
            </a:r>
          </a:p>
          <a:p>
            <a:pPr algn="just" marL="0" indent="0" lvl="0">
              <a:lnSpc>
                <a:spcPts val="3720"/>
              </a:lnSpc>
            </a:pPr>
          </a:p>
        </p:txBody>
      </p:sp>
      <p:grpSp>
        <p:nvGrpSpPr>
          <p:cNvPr name="Group 16" id="16"/>
          <p:cNvGrpSpPr/>
          <p:nvPr/>
        </p:nvGrpSpPr>
        <p:grpSpPr>
          <a:xfrm rot="0">
            <a:off x="0" y="4303046"/>
            <a:ext cx="7799121" cy="4851498"/>
            <a:chOff x="0" y="0"/>
            <a:chExt cx="10398828" cy="6468664"/>
          </a:xfrm>
        </p:grpSpPr>
        <p:pic>
          <p:nvPicPr>
            <p:cNvPr name="Picture 17" id="17"/>
            <p:cNvPicPr>
              <a:picLocks noChangeAspect="true"/>
            </p:cNvPicPr>
            <p:nvPr/>
          </p:nvPicPr>
          <p:blipFill>
            <a:blip r:embed="rId2"/>
            <a:srcRect l="18676" t="0" r="18676" b="0"/>
            <a:stretch>
              <a:fillRect/>
            </a:stretch>
          </p:blipFill>
          <p:spPr>
            <a:xfrm flipH="false" flipV="false">
              <a:off x="0" y="0"/>
              <a:ext cx="10398828" cy="6468664"/>
            </a:xfrm>
            <a:prstGeom prst="rect">
              <a:avLst/>
            </a:prstGeom>
          </p:spPr>
        </p:pic>
      </p:grpSp>
      <p:grpSp>
        <p:nvGrpSpPr>
          <p:cNvPr name="Group 18" id="18"/>
          <p:cNvGrpSpPr/>
          <p:nvPr/>
        </p:nvGrpSpPr>
        <p:grpSpPr>
          <a:xfrm rot="0">
            <a:off x="0" y="3395436"/>
            <a:ext cx="7799121" cy="5862864"/>
            <a:chOff x="0" y="0"/>
            <a:chExt cx="10398828" cy="7817152"/>
          </a:xfrm>
        </p:grpSpPr>
        <p:pic>
          <p:nvPicPr>
            <p:cNvPr name="Picture 19" id="19"/>
            <p:cNvPicPr>
              <a:picLocks noChangeAspect="true"/>
            </p:cNvPicPr>
            <p:nvPr/>
          </p:nvPicPr>
          <p:blipFill>
            <a:blip r:embed="rId2"/>
            <a:srcRect l="24079" t="0" r="24079" b="0"/>
            <a:stretch>
              <a:fillRect/>
            </a:stretch>
          </p:blipFill>
          <p:spPr>
            <a:xfrm flipH="false" flipV="false">
              <a:off x="0" y="0"/>
              <a:ext cx="10398828" cy="7817152"/>
            </a:xfrm>
            <a:prstGeom prst="rect">
              <a:avLst/>
            </a:prstGeom>
          </p:spPr>
        </p:pic>
      </p:grpSp>
      <p:grpSp>
        <p:nvGrpSpPr>
          <p:cNvPr name="Group 20" id="20"/>
          <p:cNvGrpSpPr/>
          <p:nvPr/>
        </p:nvGrpSpPr>
        <p:grpSpPr>
          <a:xfrm rot="0">
            <a:off x="0" y="3340629"/>
            <a:ext cx="7799121" cy="5813914"/>
            <a:chOff x="0" y="0"/>
            <a:chExt cx="10398828" cy="7751886"/>
          </a:xfrm>
        </p:grpSpPr>
        <p:pic>
          <p:nvPicPr>
            <p:cNvPr name="Picture 21" id="21"/>
            <p:cNvPicPr>
              <a:picLocks noChangeAspect="true"/>
            </p:cNvPicPr>
            <p:nvPr/>
          </p:nvPicPr>
          <p:blipFill>
            <a:blip r:embed="rId5"/>
            <a:srcRect l="7576" t="0" r="7576" b="0"/>
            <a:stretch>
              <a:fillRect/>
            </a:stretch>
          </p:blipFill>
          <p:spPr>
            <a:xfrm flipH="false" flipV="false">
              <a:off x="0" y="0"/>
              <a:ext cx="10398828" cy="7751886"/>
            </a:xfrm>
            <a:prstGeom prst="rect">
              <a:avLst/>
            </a:prstGeom>
          </p:spPr>
        </p:pic>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37101" y="4421381"/>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1979517" y="0"/>
            <a:ext cx="6308483" cy="10287000"/>
            <a:chOff x="0" y="0"/>
            <a:chExt cx="1661493" cy="2709333"/>
          </a:xfrm>
        </p:grpSpPr>
        <p:sp>
          <p:nvSpPr>
            <p:cNvPr name="Freeform 6" id="6"/>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7" id="7"/>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4598501" y="4663928"/>
            <a:ext cx="2660799" cy="26607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8002593" y="721973"/>
            <a:ext cx="9256707" cy="2965198"/>
            <a:chOff x="0" y="0"/>
            <a:chExt cx="12342277" cy="3953597"/>
          </a:xfrm>
        </p:grpSpPr>
        <p:pic>
          <p:nvPicPr>
            <p:cNvPr name="Picture 12" id="12"/>
            <p:cNvPicPr>
              <a:picLocks noChangeAspect="true"/>
            </p:cNvPicPr>
            <p:nvPr/>
          </p:nvPicPr>
          <p:blipFill>
            <a:blip r:embed="rId2"/>
            <a:srcRect l="0" t="56237" r="14633" b="2718"/>
            <a:stretch>
              <a:fillRect/>
            </a:stretch>
          </p:blipFill>
          <p:spPr>
            <a:xfrm flipH="false" flipV="false">
              <a:off x="0" y="0"/>
              <a:ext cx="12342277" cy="3953597"/>
            </a:xfrm>
            <a:prstGeom prst="rect">
              <a:avLst/>
            </a:prstGeom>
          </p:spPr>
        </p:pic>
      </p:grpSp>
      <p:grpSp>
        <p:nvGrpSpPr>
          <p:cNvPr name="Group 13" id="13"/>
          <p:cNvGrpSpPr/>
          <p:nvPr/>
        </p:nvGrpSpPr>
        <p:grpSpPr>
          <a:xfrm rot="0">
            <a:off x="863539" y="5696948"/>
            <a:ext cx="969409" cy="986123"/>
            <a:chOff x="0" y="0"/>
            <a:chExt cx="812800" cy="826814"/>
          </a:xfrm>
        </p:grpSpPr>
        <p:sp>
          <p:nvSpPr>
            <p:cNvPr name="Freeform 14" id="14"/>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15" id="15"/>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01</a:t>
              </a:r>
            </a:p>
          </p:txBody>
        </p:sp>
      </p:grpSp>
      <p:grpSp>
        <p:nvGrpSpPr>
          <p:cNvPr name="Group 16" id="16"/>
          <p:cNvGrpSpPr/>
          <p:nvPr/>
        </p:nvGrpSpPr>
        <p:grpSpPr>
          <a:xfrm rot="0">
            <a:off x="6185626" y="5696948"/>
            <a:ext cx="969409" cy="986123"/>
            <a:chOff x="0" y="0"/>
            <a:chExt cx="812800" cy="826814"/>
          </a:xfrm>
        </p:grpSpPr>
        <p:sp>
          <p:nvSpPr>
            <p:cNvPr name="Freeform 17" id="17"/>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18" id="18"/>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04</a:t>
              </a:r>
            </a:p>
          </p:txBody>
        </p:sp>
      </p:grpSp>
      <p:grpSp>
        <p:nvGrpSpPr>
          <p:cNvPr name="Group 19" id="19"/>
          <p:cNvGrpSpPr/>
          <p:nvPr/>
        </p:nvGrpSpPr>
        <p:grpSpPr>
          <a:xfrm rot="0">
            <a:off x="863539" y="7122635"/>
            <a:ext cx="969409" cy="986123"/>
            <a:chOff x="0" y="0"/>
            <a:chExt cx="812800" cy="826814"/>
          </a:xfrm>
        </p:grpSpPr>
        <p:sp>
          <p:nvSpPr>
            <p:cNvPr name="Freeform 20" id="20"/>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1" id="21"/>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02</a:t>
              </a:r>
            </a:p>
          </p:txBody>
        </p:sp>
      </p:grpSp>
      <p:grpSp>
        <p:nvGrpSpPr>
          <p:cNvPr name="Group 22" id="22"/>
          <p:cNvGrpSpPr/>
          <p:nvPr/>
        </p:nvGrpSpPr>
        <p:grpSpPr>
          <a:xfrm rot="0">
            <a:off x="6185626" y="7122635"/>
            <a:ext cx="969409" cy="986123"/>
            <a:chOff x="0" y="0"/>
            <a:chExt cx="812800" cy="826814"/>
          </a:xfrm>
        </p:grpSpPr>
        <p:sp>
          <p:nvSpPr>
            <p:cNvPr name="Freeform 23" id="23"/>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4" id="24"/>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05</a:t>
              </a:r>
            </a:p>
          </p:txBody>
        </p:sp>
      </p:grpSp>
      <p:grpSp>
        <p:nvGrpSpPr>
          <p:cNvPr name="Group 25" id="25"/>
          <p:cNvGrpSpPr/>
          <p:nvPr/>
        </p:nvGrpSpPr>
        <p:grpSpPr>
          <a:xfrm rot="0">
            <a:off x="863539" y="8548322"/>
            <a:ext cx="969409" cy="986123"/>
            <a:chOff x="0" y="0"/>
            <a:chExt cx="812800" cy="826814"/>
          </a:xfrm>
        </p:grpSpPr>
        <p:sp>
          <p:nvSpPr>
            <p:cNvPr name="Freeform 26" id="26"/>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7" id="27"/>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03</a:t>
              </a:r>
            </a:p>
          </p:txBody>
        </p:sp>
      </p:grpSp>
      <p:grpSp>
        <p:nvGrpSpPr>
          <p:cNvPr name="Group 28" id="28"/>
          <p:cNvGrpSpPr/>
          <p:nvPr/>
        </p:nvGrpSpPr>
        <p:grpSpPr>
          <a:xfrm rot="0">
            <a:off x="6185626" y="8548322"/>
            <a:ext cx="969409" cy="986123"/>
            <a:chOff x="0" y="0"/>
            <a:chExt cx="812800" cy="826814"/>
          </a:xfrm>
        </p:grpSpPr>
        <p:sp>
          <p:nvSpPr>
            <p:cNvPr name="Freeform 29" id="29"/>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30" id="30"/>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7726D"/>
                  </a:solidFill>
                  <a:latin typeface="Inter Bold"/>
                  <a:ea typeface="Inter Bold"/>
                  <a:cs typeface="Inter Bold"/>
                  <a:sym typeface="Inter Bold"/>
                </a:rPr>
                <a:t>06</a:t>
              </a:r>
            </a:p>
          </p:txBody>
        </p:sp>
      </p:grpSp>
      <p:sp>
        <p:nvSpPr>
          <p:cNvPr name="AutoShape 31" id="31"/>
          <p:cNvSpPr/>
          <p:nvPr/>
        </p:nvSpPr>
        <p:spPr>
          <a:xfrm>
            <a:off x="844489" y="2984652"/>
            <a:ext cx="6008511" cy="0"/>
          </a:xfrm>
          <a:prstGeom prst="line">
            <a:avLst/>
          </a:prstGeom>
          <a:ln cap="flat" w="76200">
            <a:solidFill>
              <a:srgbClr val="EAE4D2"/>
            </a:solidFill>
            <a:prstDash val="solid"/>
            <a:headEnd type="none" len="sm" w="sm"/>
            <a:tailEnd type="none" len="sm" w="sm"/>
          </a:ln>
        </p:spPr>
      </p:sp>
      <p:sp>
        <p:nvSpPr>
          <p:cNvPr name="Freeform 32" id="32"/>
          <p:cNvSpPr/>
          <p:nvPr/>
        </p:nvSpPr>
        <p:spPr>
          <a:xfrm flipH="false" flipV="false" rot="0">
            <a:off x="13807273" y="9050754"/>
            <a:ext cx="586293" cy="483692"/>
          </a:xfrm>
          <a:custGeom>
            <a:avLst/>
            <a:gdLst/>
            <a:ahLst/>
            <a:cxnLst/>
            <a:rect r="r" b="b" t="t" l="l"/>
            <a:pathLst>
              <a:path h="483692" w="586293">
                <a:moveTo>
                  <a:pt x="0" y="0"/>
                </a:moveTo>
                <a:lnTo>
                  <a:pt x="586293" y="0"/>
                </a:lnTo>
                <a:lnTo>
                  <a:pt x="586293" y="483691"/>
                </a:lnTo>
                <a:lnTo>
                  <a:pt x="0" y="483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3" id="33"/>
          <p:cNvSpPr txBox="true"/>
          <p:nvPr/>
        </p:nvSpPr>
        <p:spPr>
          <a:xfrm rot="0">
            <a:off x="844489" y="826748"/>
            <a:ext cx="7158103" cy="19373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TABLE OF CONTENT</a:t>
            </a:r>
          </a:p>
        </p:txBody>
      </p:sp>
      <p:sp>
        <p:nvSpPr>
          <p:cNvPr name="TextBox 34" id="34"/>
          <p:cNvSpPr txBox="true"/>
          <p:nvPr/>
        </p:nvSpPr>
        <p:spPr>
          <a:xfrm rot="0">
            <a:off x="2091095" y="5956227"/>
            <a:ext cx="3614553" cy="412696"/>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problème</a:t>
            </a:r>
          </a:p>
        </p:txBody>
      </p:sp>
      <p:sp>
        <p:nvSpPr>
          <p:cNvPr name="TextBox 35" id="35"/>
          <p:cNvSpPr txBox="true"/>
          <p:nvPr/>
        </p:nvSpPr>
        <p:spPr>
          <a:xfrm rot="0">
            <a:off x="7413181" y="5956227"/>
            <a:ext cx="3614553" cy="412696"/>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Business Model</a:t>
            </a:r>
          </a:p>
        </p:txBody>
      </p:sp>
      <p:sp>
        <p:nvSpPr>
          <p:cNvPr name="TextBox 36" id="36"/>
          <p:cNvSpPr txBox="true"/>
          <p:nvPr/>
        </p:nvSpPr>
        <p:spPr>
          <a:xfrm rot="0">
            <a:off x="2091095" y="7381914"/>
            <a:ext cx="3614553" cy="412696"/>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solution</a:t>
            </a:r>
          </a:p>
        </p:txBody>
      </p:sp>
      <p:sp>
        <p:nvSpPr>
          <p:cNvPr name="TextBox 37" id="37"/>
          <p:cNvSpPr txBox="true"/>
          <p:nvPr/>
        </p:nvSpPr>
        <p:spPr>
          <a:xfrm rot="0">
            <a:off x="7413181" y="7381914"/>
            <a:ext cx="3614553" cy="412696"/>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Roadmap</a:t>
            </a:r>
          </a:p>
        </p:txBody>
      </p:sp>
      <p:sp>
        <p:nvSpPr>
          <p:cNvPr name="TextBox 38" id="38"/>
          <p:cNvSpPr txBox="true"/>
          <p:nvPr/>
        </p:nvSpPr>
        <p:spPr>
          <a:xfrm rot="0">
            <a:off x="2091095" y="8807601"/>
            <a:ext cx="3614553" cy="412696"/>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Market Research</a:t>
            </a:r>
          </a:p>
        </p:txBody>
      </p:sp>
      <p:sp>
        <p:nvSpPr>
          <p:cNvPr name="TextBox 39" id="39"/>
          <p:cNvSpPr txBox="true"/>
          <p:nvPr/>
        </p:nvSpPr>
        <p:spPr>
          <a:xfrm rot="0">
            <a:off x="7413181" y="8807601"/>
            <a:ext cx="3614553" cy="412696"/>
          </a:xfrm>
          <a:prstGeom prst="rect">
            <a:avLst/>
          </a:prstGeom>
        </p:spPr>
        <p:txBody>
          <a:bodyPr anchor="t" rtlCol="false" tIns="0" lIns="0" bIns="0" rIns="0">
            <a:spAutoFit/>
          </a:bodyPr>
          <a:lstStyle/>
          <a:p>
            <a:pPr algn="l">
              <a:lnSpc>
                <a:spcPts val="3499"/>
              </a:lnSpc>
            </a:pPr>
            <a:r>
              <a:rPr lang="en-US" sz="2499" b="true">
                <a:solidFill>
                  <a:srgbClr val="000000"/>
                </a:solidFill>
                <a:latin typeface="Inter Medium"/>
                <a:ea typeface="Inter Medium"/>
                <a:cs typeface="Inter Medium"/>
                <a:sym typeface="Inter Medium"/>
              </a:rPr>
              <a:t>end</a:t>
            </a:r>
          </a:p>
        </p:txBody>
      </p:sp>
      <p:sp>
        <p:nvSpPr>
          <p:cNvPr name="TextBox 40" id="40"/>
          <p:cNvSpPr txBox="true"/>
          <p:nvPr/>
        </p:nvSpPr>
        <p:spPr>
          <a:xfrm rot="0">
            <a:off x="863539" y="3290931"/>
            <a:ext cx="6818840" cy="396240"/>
          </a:xfrm>
          <a:prstGeom prst="rect">
            <a:avLst/>
          </a:prstGeom>
        </p:spPr>
        <p:txBody>
          <a:bodyPr anchor="t" rtlCol="false" tIns="0" lIns="0" bIns="0" rIns="0">
            <a:spAutoFit/>
          </a:bodyPr>
          <a:lstStyle/>
          <a:p>
            <a:pPr algn="l" marL="0" indent="0" lvl="0">
              <a:lnSpc>
                <a:spcPts val="3359"/>
              </a:lnSpc>
            </a:pPr>
            <a:r>
              <a:rPr lang="en-US" b="true" sz="2400" spc="177">
                <a:solidFill>
                  <a:srgbClr val="000000"/>
                </a:solidFill>
                <a:latin typeface="Open Sans Semi-Bold"/>
                <a:ea typeface="Open Sans Semi-Bold"/>
                <a:cs typeface="Open Sans Semi-Bold"/>
                <a:sym typeface="Open Sans Semi-Bold"/>
              </a:rPr>
              <a:t>PITCH DECK PRESENTATION</a:t>
            </a:r>
          </a:p>
        </p:txBody>
      </p:sp>
      <p:sp>
        <p:nvSpPr>
          <p:cNvPr name="TextBox 41" id="41"/>
          <p:cNvSpPr txBox="true"/>
          <p:nvPr/>
        </p:nvSpPr>
        <p:spPr>
          <a:xfrm rot="0">
            <a:off x="14539609" y="9057649"/>
            <a:ext cx="3191396" cy="422221"/>
          </a:xfrm>
          <a:prstGeom prst="rect">
            <a:avLst/>
          </a:prstGeom>
        </p:spPr>
        <p:txBody>
          <a:bodyPr anchor="t" rtlCol="false" tIns="0" lIns="0" bIns="0" rIns="0">
            <a:spAutoFit/>
          </a:bodyPr>
          <a:lstStyle/>
          <a:p>
            <a:pPr algn="l">
              <a:lnSpc>
                <a:spcPts val="3499"/>
              </a:lnSpc>
            </a:pPr>
            <a:r>
              <a:rPr lang="en-US" sz="2499" b="true">
                <a:solidFill>
                  <a:srgbClr val="FFFFFF"/>
                </a:solidFill>
                <a:latin typeface="Open Sans Semi-Bold"/>
                <a:ea typeface="Open Sans Semi-Bold"/>
                <a:cs typeface="Open Sans Semi-Bold"/>
                <a:sym typeface="Open Sans Semi-Bold"/>
              </a:rPr>
              <a:t>Serv</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945" y="6515138"/>
            <a:ext cx="6028378" cy="2314864"/>
            <a:chOff x="0" y="0"/>
            <a:chExt cx="8037837" cy="3086485"/>
          </a:xfrm>
        </p:grpSpPr>
        <p:pic>
          <p:nvPicPr>
            <p:cNvPr name="Picture 3" id="3"/>
            <p:cNvPicPr>
              <a:picLocks noChangeAspect="true"/>
            </p:cNvPicPr>
            <p:nvPr/>
          </p:nvPicPr>
          <p:blipFill>
            <a:blip r:embed="rId2"/>
            <a:srcRect l="0" t="732" r="0" b="732"/>
            <a:stretch>
              <a:fillRect/>
            </a:stretch>
          </p:blipFill>
          <p:spPr>
            <a:xfrm flipH="false" flipV="false">
              <a:off x="0" y="0"/>
              <a:ext cx="8037837" cy="3086485"/>
            </a:xfrm>
            <a:prstGeom prst="rect">
              <a:avLst/>
            </a:prstGeom>
          </p:spPr>
        </p:pic>
      </p:grpSp>
      <p:sp>
        <p:nvSpPr>
          <p:cNvPr name="TextBox 4" id="4"/>
          <p:cNvSpPr txBox="true"/>
          <p:nvPr/>
        </p:nvSpPr>
        <p:spPr>
          <a:xfrm rot="0">
            <a:off x="839945" y="562269"/>
            <a:ext cx="6818840" cy="9848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ROADMAP</a:t>
            </a:r>
          </a:p>
        </p:txBody>
      </p:sp>
      <p:grpSp>
        <p:nvGrpSpPr>
          <p:cNvPr name="Group 5" id="5"/>
          <p:cNvGrpSpPr/>
          <p:nvPr/>
        </p:nvGrpSpPr>
        <p:grpSpPr>
          <a:xfrm rot="0">
            <a:off x="7718306" y="0"/>
            <a:ext cx="10569694" cy="10287000"/>
            <a:chOff x="0" y="0"/>
            <a:chExt cx="2783788" cy="2709333"/>
          </a:xfrm>
        </p:grpSpPr>
        <p:sp>
          <p:nvSpPr>
            <p:cNvPr name="Freeform 6" id="6"/>
            <p:cNvSpPr/>
            <p:nvPr/>
          </p:nvSpPr>
          <p:spPr>
            <a:xfrm flipH="false" flipV="false" rot="0">
              <a:off x="0" y="0"/>
              <a:ext cx="2783788" cy="2709333"/>
            </a:xfrm>
            <a:custGeom>
              <a:avLst/>
              <a:gdLst/>
              <a:ahLst/>
              <a:cxnLst/>
              <a:rect r="r" b="b" t="t" l="l"/>
              <a:pathLst>
                <a:path h="2709333" w="2783788">
                  <a:moveTo>
                    <a:pt x="0" y="0"/>
                  </a:moveTo>
                  <a:lnTo>
                    <a:pt x="2783788" y="0"/>
                  </a:lnTo>
                  <a:lnTo>
                    <a:pt x="2783788" y="2709333"/>
                  </a:lnTo>
                  <a:lnTo>
                    <a:pt x="0" y="2709333"/>
                  </a:lnTo>
                  <a:close/>
                </a:path>
              </a:pathLst>
            </a:custGeom>
            <a:solidFill>
              <a:srgbClr val="17726D"/>
            </a:solidFill>
          </p:spPr>
        </p:sp>
        <p:sp>
          <p:nvSpPr>
            <p:cNvPr name="TextBox 7" id="7"/>
            <p:cNvSpPr txBox="true"/>
            <p:nvPr/>
          </p:nvSpPr>
          <p:spPr>
            <a:xfrm>
              <a:off x="0" y="-47625"/>
              <a:ext cx="2783788" cy="2756958"/>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839945" y="9258300"/>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572282" y="9265196"/>
            <a:ext cx="3191396" cy="422221"/>
          </a:xfrm>
          <a:prstGeom prst="rect">
            <a:avLst/>
          </a:prstGeom>
        </p:spPr>
        <p:txBody>
          <a:bodyPr anchor="t" rtlCol="false" tIns="0" lIns="0" bIns="0" rIns="0">
            <a:spAutoFit/>
          </a:bodyPr>
          <a:lstStyle/>
          <a:p>
            <a:pPr algn="l">
              <a:lnSpc>
                <a:spcPts val="3499"/>
              </a:lnSpc>
            </a:pPr>
            <a:r>
              <a:rPr lang="en-US" sz="2499" b="true">
                <a:solidFill>
                  <a:srgbClr val="000000"/>
                </a:solidFill>
                <a:latin typeface="Open Sans Semi-Bold"/>
                <a:ea typeface="Open Sans Semi-Bold"/>
                <a:cs typeface="Open Sans Semi-Bold"/>
                <a:sym typeface="Open Sans Semi-Bold"/>
              </a:rPr>
              <a:t>serv</a:t>
            </a:r>
          </a:p>
        </p:txBody>
      </p:sp>
      <p:sp>
        <p:nvSpPr>
          <p:cNvPr name="AutoShape 10" id="10"/>
          <p:cNvSpPr/>
          <p:nvPr/>
        </p:nvSpPr>
        <p:spPr>
          <a:xfrm flipV="true">
            <a:off x="839945" y="2324009"/>
            <a:ext cx="1858299" cy="0"/>
          </a:xfrm>
          <a:prstGeom prst="line">
            <a:avLst/>
          </a:prstGeom>
          <a:ln cap="flat" w="76200">
            <a:solidFill>
              <a:srgbClr val="EAE4D2"/>
            </a:solidFill>
            <a:prstDash val="solid"/>
            <a:headEnd type="none" len="sm" w="sm"/>
            <a:tailEnd type="none" len="sm" w="sm"/>
          </a:ln>
        </p:spPr>
      </p:sp>
      <p:grpSp>
        <p:nvGrpSpPr>
          <p:cNvPr name="Group 11" id="11"/>
          <p:cNvGrpSpPr/>
          <p:nvPr/>
        </p:nvGrpSpPr>
        <p:grpSpPr>
          <a:xfrm rot="0">
            <a:off x="8493611" y="595884"/>
            <a:ext cx="877649" cy="87764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3" id="13"/>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7726D"/>
                  </a:solidFill>
                  <a:latin typeface="Inter Bold"/>
                  <a:ea typeface="Inter Bold"/>
                  <a:cs typeface="Inter Bold"/>
                  <a:sym typeface="Inter Bold"/>
                </a:rPr>
                <a:t>06</a:t>
              </a:r>
            </a:p>
          </p:txBody>
        </p:sp>
      </p:grpSp>
      <p:sp>
        <p:nvSpPr>
          <p:cNvPr name="TextBox 14" id="14"/>
          <p:cNvSpPr txBox="true"/>
          <p:nvPr/>
        </p:nvSpPr>
        <p:spPr>
          <a:xfrm rot="0">
            <a:off x="9579356" y="791606"/>
            <a:ext cx="8213353" cy="455295"/>
          </a:xfrm>
          <a:prstGeom prst="rect">
            <a:avLst/>
          </a:prstGeom>
        </p:spPr>
        <p:txBody>
          <a:bodyPr anchor="t" rtlCol="false" tIns="0" lIns="0" bIns="0" rIns="0">
            <a:spAutoFit/>
          </a:bodyPr>
          <a:lstStyle/>
          <a:p>
            <a:pPr algn="l">
              <a:lnSpc>
                <a:spcPts val="3779"/>
              </a:lnSpc>
            </a:pPr>
            <a:r>
              <a:rPr lang="en-US" sz="2699" b="true">
                <a:solidFill>
                  <a:srgbClr val="FFFFFF"/>
                </a:solidFill>
                <a:latin typeface="Inter Bold"/>
                <a:ea typeface="Inter Bold"/>
                <a:cs typeface="Inter Bold"/>
                <a:sym typeface="Inter Bold"/>
              </a:rPr>
              <a:t>Phase 6 : Durabilité et croissance à long terme</a:t>
            </a:r>
          </a:p>
        </p:txBody>
      </p:sp>
      <p:sp>
        <p:nvSpPr>
          <p:cNvPr name="TextBox 15" id="15"/>
          <p:cNvSpPr txBox="true"/>
          <p:nvPr/>
        </p:nvSpPr>
        <p:spPr>
          <a:xfrm rot="0">
            <a:off x="9579356" y="1397333"/>
            <a:ext cx="8482299" cy="6971207"/>
          </a:xfrm>
          <a:prstGeom prst="rect">
            <a:avLst/>
          </a:prstGeom>
        </p:spPr>
        <p:txBody>
          <a:bodyPr anchor="t" rtlCol="false" tIns="0" lIns="0" bIns="0" rIns="0">
            <a:spAutoFit/>
          </a:bodyPr>
          <a:lstStyle/>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Services à valeur ajoutée</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Introduire des services supplémentaires, tels que des assurances ou des garanties pour les tâches, afin d'améliorer la confiance des clients.</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Amélioration continue</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Rester informé des avancées technologiques et des tendances du marché pour rester compétitif.</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Entretenir des relations avec les utilisateurs existants pour encourager la fidélité et les recommandations.</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Évaluation de l'impact</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Évaluer l'impact de la plateforme sur les économies locales et la disponibilité des services.</a:t>
            </a:r>
          </a:p>
          <a:p>
            <a:pPr algn="just" marL="518160" indent="-259080" lvl="1">
              <a:lnSpc>
                <a:spcPts val="3720"/>
              </a:lnSpc>
              <a:buFont typeface="Arial"/>
              <a:buChar char="•"/>
            </a:pPr>
            <a:r>
              <a:rPr lang="en-US" sz="2400">
                <a:solidFill>
                  <a:srgbClr val="FFFFFF"/>
                </a:solidFill>
                <a:latin typeface="Open Sans"/>
                <a:ea typeface="Open Sans"/>
                <a:cs typeface="Open Sans"/>
                <a:sym typeface="Open Sans"/>
              </a:rPr>
              <a:t>Ajuster les stratégies en fonction des évaluations pour garantir la durabilité et le soutien de la communauté.</a:t>
            </a:r>
          </a:p>
          <a:p>
            <a:pPr algn="just" marL="0" indent="0" lvl="0">
              <a:lnSpc>
                <a:spcPts val="3720"/>
              </a:lnSpc>
            </a:pPr>
          </a:p>
        </p:txBody>
      </p:sp>
      <p:grpSp>
        <p:nvGrpSpPr>
          <p:cNvPr name="Group 16" id="16"/>
          <p:cNvGrpSpPr/>
          <p:nvPr/>
        </p:nvGrpSpPr>
        <p:grpSpPr>
          <a:xfrm rot="0">
            <a:off x="0" y="4094629"/>
            <a:ext cx="7718306" cy="5016054"/>
            <a:chOff x="0" y="0"/>
            <a:chExt cx="10291075" cy="6688073"/>
          </a:xfrm>
        </p:grpSpPr>
        <p:pic>
          <p:nvPicPr>
            <p:cNvPr name="Picture 17" id="17"/>
            <p:cNvPicPr>
              <a:picLocks noChangeAspect="true"/>
            </p:cNvPicPr>
            <p:nvPr/>
          </p:nvPicPr>
          <p:blipFill>
            <a:blip r:embed="rId5"/>
            <a:srcRect l="0" t="951" r="0" b="951"/>
            <a:stretch>
              <a:fillRect/>
            </a:stretch>
          </p:blipFill>
          <p:spPr>
            <a:xfrm flipH="false" flipV="false">
              <a:off x="0" y="0"/>
              <a:ext cx="10291075" cy="6688073"/>
            </a:xfrm>
            <a:prstGeom prst="rect">
              <a:avLst/>
            </a:prstGeom>
          </p:spPr>
        </p:pic>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759" y="6802807"/>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1074658" y="8563446"/>
            <a:ext cx="16138684" cy="0"/>
          </a:xfrm>
          <a:prstGeom prst="line">
            <a:avLst/>
          </a:prstGeom>
          <a:ln cap="flat" w="38100">
            <a:solidFill>
              <a:srgbClr val="17726D"/>
            </a:solidFill>
            <a:prstDash val="solid"/>
            <a:headEnd type="none" len="sm" w="sm"/>
            <a:tailEnd type="none" len="sm" w="sm"/>
          </a:ln>
        </p:spPr>
      </p:sp>
      <p:grpSp>
        <p:nvGrpSpPr>
          <p:cNvPr name="Group 6" id="6"/>
          <p:cNvGrpSpPr/>
          <p:nvPr/>
        </p:nvGrpSpPr>
        <p:grpSpPr>
          <a:xfrm rot="0">
            <a:off x="10785978" y="1231643"/>
            <a:ext cx="4758515" cy="47585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1074658" y="5553371"/>
            <a:ext cx="447675" cy="44767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12" id="12"/>
          <p:cNvSpPr/>
          <p:nvPr/>
        </p:nvSpPr>
        <p:spPr>
          <a:xfrm flipH="false" flipV="false" rot="0">
            <a:off x="1124956" y="656036"/>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5972039" y="656036"/>
            <a:ext cx="1241303" cy="575606"/>
            <a:chOff x="0" y="0"/>
            <a:chExt cx="326928" cy="151600"/>
          </a:xfrm>
        </p:grpSpPr>
        <p:sp>
          <p:nvSpPr>
            <p:cNvPr name="Freeform 14" id="14"/>
            <p:cNvSpPr/>
            <p:nvPr/>
          </p:nvSpPr>
          <p:spPr>
            <a:xfrm flipH="false" flipV="false" rot="0">
              <a:off x="0" y="0"/>
              <a:ext cx="326928" cy="151600"/>
            </a:xfrm>
            <a:custGeom>
              <a:avLst/>
              <a:gdLst/>
              <a:ahLst/>
              <a:cxnLst/>
              <a:rect r="r" b="b" t="t" l="l"/>
              <a:pathLst>
                <a:path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name="TextBox 15" id="15"/>
            <p:cNvSpPr txBox="true"/>
            <p:nvPr/>
          </p:nvSpPr>
          <p:spPr>
            <a:xfrm>
              <a:off x="0" y="-47625"/>
              <a:ext cx="326928" cy="199225"/>
            </a:xfrm>
            <a:prstGeom prst="rect">
              <a:avLst/>
            </a:prstGeom>
          </p:spPr>
          <p:txBody>
            <a:bodyPr anchor="ctr" rtlCol="false" tIns="50800" lIns="50800" bIns="50800" rIns="50800"/>
            <a:lstStyle/>
            <a:p>
              <a:pPr algn="ctr">
                <a:lnSpc>
                  <a:spcPts val="2479"/>
                </a:lnSpc>
              </a:pPr>
            </a:p>
          </p:txBody>
        </p:sp>
      </p:grpSp>
      <p:sp>
        <p:nvSpPr>
          <p:cNvPr name="Freeform 16" id="16"/>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981075" y="2979296"/>
            <a:ext cx="12836864" cy="1780720"/>
          </a:xfrm>
          <a:prstGeom prst="rect">
            <a:avLst/>
          </a:prstGeom>
        </p:spPr>
        <p:txBody>
          <a:bodyPr anchor="t" rtlCol="false" tIns="0" lIns="0" bIns="0" rIns="0">
            <a:spAutoFit/>
          </a:bodyPr>
          <a:lstStyle/>
          <a:p>
            <a:pPr algn="l">
              <a:lnSpc>
                <a:spcPts val="14563"/>
              </a:lnSpc>
            </a:pPr>
            <a:r>
              <a:rPr lang="en-US" sz="10402" b="true">
                <a:solidFill>
                  <a:srgbClr val="17726D"/>
                </a:solidFill>
                <a:latin typeface="Inter Bold"/>
                <a:ea typeface="Inter Bold"/>
                <a:cs typeface="Inter Bold"/>
                <a:sym typeface="Inter Bold"/>
              </a:rPr>
              <a:t>MERCI BEAUCOUP !</a:t>
            </a:r>
          </a:p>
        </p:txBody>
      </p:sp>
      <p:sp>
        <p:nvSpPr>
          <p:cNvPr name="TextBox 18" id="18"/>
          <p:cNvSpPr txBox="true"/>
          <p:nvPr/>
        </p:nvSpPr>
        <p:spPr>
          <a:xfrm rot="0">
            <a:off x="1074658" y="9213231"/>
            <a:ext cx="2012164" cy="290803"/>
          </a:xfrm>
          <a:prstGeom prst="rect">
            <a:avLst/>
          </a:prstGeom>
        </p:spPr>
        <p:txBody>
          <a:bodyPr anchor="t" rtlCol="false" tIns="0" lIns="0" bIns="0" rIns="0">
            <a:spAutoFit/>
          </a:bodyPr>
          <a:lstStyle/>
          <a:p>
            <a:pPr algn="just" marL="0" indent="0" lvl="0">
              <a:lnSpc>
                <a:spcPts val="2479"/>
              </a:lnSpc>
            </a:pPr>
            <a:r>
              <a:rPr lang="en-US" b="true" sz="1599">
                <a:solidFill>
                  <a:srgbClr val="000000"/>
                </a:solidFill>
                <a:latin typeface="Open Sans Medium"/>
                <a:ea typeface="Open Sans Medium"/>
                <a:cs typeface="Open Sans Medium"/>
                <a:sym typeface="Open Sans Medium"/>
              </a:rPr>
              <a:t>+250789373291</a:t>
            </a:r>
          </a:p>
        </p:txBody>
      </p:sp>
      <p:sp>
        <p:nvSpPr>
          <p:cNvPr name="TextBox 19" id="19"/>
          <p:cNvSpPr txBox="true"/>
          <p:nvPr/>
        </p:nvSpPr>
        <p:spPr>
          <a:xfrm rot="0">
            <a:off x="1074658" y="8881603"/>
            <a:ext cx="2012164" cy="290830"/>
          </a:xfrm>
          <a:prstGeom prst="rect">
            <a:avLst/>
          </a:prstGeom>
        </p:spPr>
        <p:txBody>
          <a:bodyPr anchor="t" rtlCol="false" tIns="0" lIns="0" bIns="0" rIns="0">
            <a:spAutoFit/>
          </a:bodyPr>
          <a:lstStyle/>
          <a:p>
            <a:pPr algn="just" marL="0" indent="0" lvl="0">
              <a:lnSpc>
                <a:spcPts val="2479"/>
              </a:lnSpc>
            </a:pPr>
            <a:r>
              <a:rPr lang="en-US" b="true" sz="1599">
                <a:solidFill>
                  <a:srgbClr val="000000"/>
                </a:solidFill>
                <a:latin typeface="Open Sans Bold"/>
                <a:ea typeface="Open Sans Bold"/>
                <a:cs typeface="Open Sans Bold"/>
                <a:sym typeface="Open Sans Bold"/>
              </a:rPr>
              <a:t>Telephone</a:t>
            </a:r>
          </a:p>
        </p:txBody>
      </p:sp>
      <p:sp>
        <p:nvSpPr>
          <p:cNvPr name="TextBox 20" id="20"/>
          <p:cNvSpPr txBox="true"/>
          <p:nvPr/>
        </p:nvSpPr>
        <p:spPr>
          <a:xfrm rot="0">
            <a:off x="3575225" y="9213231"/>
            <a:ext cx="2725663" cy="290803"/>
          </a:xfrm>
          <a:prstGeom prst="rect">
            <a:avLst/>
          </a:prstGeom>
        </p:spPr>
        <p:txBody>
          <a:bodyPr anchor="t" rtlCol="false" tIns="0" lIns="0" bIns="0" rIns="0">
            <a:spAutoFit/>
          </a:bodyPr>
          <a:lstStyle/>
          <a:p>
            <a:pPr algn="just" marL="0" indent="0" lvl="0">
              <a:lnSpc>
                <a:spcPts val="2479"/>
              </a:lnSpc>
            </a:pPr>
            <a:r>
              <a:rPr lang="en-US" b="true" sz="1599">
                <a:solidFill>
                  <a:srgbClr val="000000"/>
                </a:solidFill>
                <a:latin typeface="Open Sans Medium"/>
                <a:ea typeface="Open Sans Medium"/>
                <a:cs typeface="Open Sans Medium"/>
                <a:sym typeface="Open Sans Medium"/>
              </a:rPr>
              <a:t>Kigali, Rwanda</a:t>
            </a:r>
          </a:p>
        </p:txBody>
      </p:sp>
      <p:sp>
        <p:nvSpPr>
          <p:cNvPr name="TextBox 21" id="21"/>
          <p:cNvSpPr txBox="true"/>
          <p:nvPr/>
        </p:nvSpPr>
        <p:spPr>
          <a:xfrm rot="0">
            <a:off x="6824763" y="9213231"/>
            <a:ext cx="2868747" cy="290830"/>
          </a:xfrm>
          <a:prstGeom prst="rect">
            <a:avLst/>
          </a:prstGeom>
        </p:spPr>
        <p:txBody>
          <a:bodyPr anchor="t" rtlCol="false" tIns="0" lIns="0" bIns="0" rIns="0">
            <a:spAutoFit/>
          </a:bodyPr>
          <a:lstStyle/>
          <a:p>
            <a:pPr algn="just" marL="0" indent="0" lvl="0">
              <a:lnSpc>
                <a:spcPts val="2479"/>
              </a:lnSpc>
            </a:pPr>
            <a:r>
              <a:rPr lang="en-US" sz="1599">
                <a:solidFill>
                  <a:srgbClr val="000000"/>
                </a:solidFill>
                <a:latin typeface="Open Sans"/>
                <a:ea typeface="Open Sans"/>
                <a:cs typeface="Open Sans"/>
                <a:sym typeface="Open Sans"/>
              </a:rPr>
              <a:t>www.reallygreatsite.com </a:t>
            </a:r>
          </a:p>
        </p:txBody>
      </p:sp>
      <p:sp>
        <p:nvSpPr>
          <p:cNvPr name="TextBox 22" id="22"/>
          <p:cNvSpPr txBox="true"/>
          <p:nvPr/>
        </p:nvSpPr>
        <p:spPr>
          <a:xfrm rot="0">
            <a:off x="3575225" y="8881603"/>
            <a:ext cx="2725663" cy="290830"/>
          </a:xfrm>
          <a:prstGeom prst="rect">
            <a:avLst/>
          </a:prstGeom>
        </p:spPr>
        <p:txBody>
          <a:bodyPr anchor="t" rtlCol="false" tIns="0" lIns="0" bIns="0" rIns="0">
            <a:spAutoFit/>
          </a:bodyPr>
          <a:lstStyle/>
          <a:p>
            <a:pPr algn="just" marL="0" indent="0" lvl="0">
              <a:lnSpc>
                <a:spcPts val="2479"/>
              </a:lnSpc>
            </a:pPr>
            <a:r>
              <a:rPr lang="en-US" b="true" sz="1599">
                <a:solidFill>
                  <a:srgbClr val="000000"/>
                </a:solidFill>
                <a:latin typeface="Open Sans Bold"/>
                <a:ea typeface="Open Sans Bold"/>
                <a:cs typeface="Open Sans Bold"/>
                <a:sym typeface="Open Sans Bold"/>
              </a:rPr>
              <a:t>Address</a:t>
            </a:r>
          </a:p>
        </p:txBody>
      </p:sp>
      <p:sp>
        <p:nvSpPr>
          <p:cNvPr name="TextBox 23" id="23"/>
          <p:cNvSpPr txBox="true"/>
          <p:nvPr/>
        </p:nvSpPr>
        <p:spPr>
          <a:xfrm rot="0">
            <a:off x="6824763" y="8881603"/>
            <a:ext cx="2868747" cy="290830"/>
          </a:xfrm>
          <a:prstGeom prst="rect">
            <a:avLst/>
          </a:prstGeom>
        </p:spPr>
        <p:txBody>
          <a:bodyPr anchor="t" rtlCol="false" tIns="0" lIns="0" bIns="0" rIns="0">
            <a:spAutoFit/>
          </a:bodyPr>
          <a:lstStyle/>
          <a:p>
            <a:pPr algn="just" marL="0" indent="0" lvl="0">
              <a:lnSpc>
                <a:spcPts val="2479"/>
              </a:lnSpc>
            </a:pPr>
            <a:r>
              <a:rPr lang="en-US" b="true" sz="1599">
                <a:solidFill>
                  <a:srgbClr val="000000"/>
                </a:solidFill>
                <a:latin typeface="Open Sans Bold"/>
                <a:ea typeface="Open Sans Bold"/>
                <a:cs typeface="Open Sans Bold"/>
                <a:sym typeface="Open Sans Bold"/>
              </a:rPr>
              <a:t>Website</a:t>
            </a:r>
          </a:p>
        </p:txBody>
      </p:sp>
      <p:sp>
        <p:nvSpPr>
          <p:cNvPr name="TextBox 24" id="24"/>
          <p:cNvSpPr txBox="true"/>
          <p:nvPr/>
        </p:nvSpPr>
        <p:spPr>
          <a:xfrm rot="0">
            <a:off x="14344595" y="8862553"/>
            <a:ext cx="2868747" cy="368246"/>
          </a:xfrm>
          <a:prstGeom prst="rect">
            <a:avLst/>
          </a:prstGeom>
        </p:spPr>
        <p:txBody>
          <a:bodyPr anchor="t" rtlCol="false" tIns="0" lIns="0" bIns="0" rIns="0">
            <a:spAutoFit/>
          </a:bodyPr>
          <a:lstStyle/>
          <a:p>
            <a:pPr algn="r" marL="0" indent="0" lvl="0">
              <a:lnSpc>
                <a:spcPts val="3099"/>
              </a:lnSpc>
            </a:pPr>
            <a:r>
              <a:rPr lang="en-US" b="true" sz="1999">
                <a:solidFill>
                  <a:srgbClr val="000000"/>
                </a:solidFill>
                <a:latin typeface="Open Sans Bold"/>
                <a:ea typeface="Open Sans Bold"/>
                <a:cs typeface="Open Sans Bold"/>
                <a:sym typeface="Open Sans Bold"/>
              </a:rPr>
              <a:t>septembre 2024</a:t>
            </a:r>
          </a:p>
        </p:txBody>
      </p:sp>
      <p:sp>
        <p:nvSpPr>
          <p:cNvPr name="TextBox 25" id="25"/>
          <p:cNvSpPr txBox="true"/>
          <p:nvPr/>
        </p:nvSpPr>
        <p:spPr>
          <a:xfrm rot="0">
            <a:off x="1690843" y="5507968"/>
            <a:ext cx="8069342" cy="976684"/>
          </a:xfrm>
          <a:prstGeom prst="rect">
            <a:avLst/>
          </a:prstGeom>
        </p:spPr>
        <p:txBody>
          <a:bodyPr anchor="t" rtlCol="false" tIns="0" lIns="0" bIns="0" rIns="0">
            <a:spAutoFit/>
          </a:bodyPr>
          <a:lstStyle/>
          <a:p>
            <a:pPr algn="l" marL="0" indent="0" lvl="0">
              <a:lnSpc>
                <a:spcPts val="3919"/>
              </a:lnSpc>
            </a:pPr>
            <a:r>
              <a:rPr lang="en-US" b="true" sz="2799" spc="207">
                <a:solidFill>
                  <a:srgbClr val="000000"/>
                </a:solidFill>
                <a:latin typeface="Open Sans Semi-Bold"/>
                <a:ea typeface="Open Sans Semi-Bold"/>
                <a:cs typeface="Open Sans Semi-Bold"/>
                <a:sym typeface="Open Sans Semi-Bold"/>
              </a:rPr>
              <a:t>POUR VOTRE AIMABLE ATTENTION, CELA ME FAIT PLAISIR D'AIDER</a:t>
            </a:r>
          </a:p>
        </p:txBody>
      </p:sp>
      <p:sp>
        <p:nvSpPr>
          <p:cNvPr name="TextBox 26" id="26"/>
          <p:cNvSpPr txBox="true"/>
          <p:nvPr/>
        </p:nvSpPr>
        <p:spPr>
          <a:xfrm rot="0">
            <a:off x="1857293" y="662932"/>
            <a:ext cx="3191396" cy="422275"/>
          </a:xfrm>
          <a:prstGeom prst="rect">
            <a:avLst/>
          </a:prstGeom>
        </p:spPr>
        <p:txBody>
          <a:bodyPr anchor="t" rtlCol="false" tIns="0" lIns="0" bIns="0" rIns="0">
            <a:spAutoFit/>
          </a:bodyPr>
          <a:lstStyle/>
          <a:p>
            <a:pPr algn="l">
              <a:lnSpc>
                <a:spcPts val="3499"/>
              </a:lnSpc>
            </a:pPr>
            <a:r>
              <a:rPr lang="en-US" sz="2499" b="true">
                <a:solidFill>
                  <a:srgbClr val="000000"/>
                </a:solidFill>
                <a:latin typeface="Open Sans Semi-Bold"/>
                <a:ea typeface="Open Sans Semi-Bold"/>
                <a:cs typeface="Open Sans Semi-Bold"/>
                <a:sym typeface="Open Sans Semi-Bold"/>
              </a:rPr>
              <a:t>Thynk Unlimited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08483" cy="10287000"/>
            <a:chOff x="0" y="0"/>
            <a:chExt cx="1661493" cy="2709333"/>
          </a:xfrm>
        </p:grpSpPr>
        <p:sp>
          <p:nvSpPr>
            <p:cNvPr name="Freeform 3" id="3"/>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4" id="4"/>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grpSp>
        <p:nvGrpSpPr>
          <p:cNvPr name="Group 5" id="5"/>
          <p:cNvGrpSpPr>
            <a:grpSpLocks noChangeAspect="true"/>
          </p:cNvGrpSpPr>
          <p:nvPr/>
        </p:nvGrpSpPr>
        <p:grpSpPr>
          <a:xfrm rot="0">
            <a:off x="1028700" y="1559323"/>
            <a:ext cx="7168383" cy="7168355"/>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8888" t="0" r="-38888" b="0"/>
              </a:stretch>
            </a:blipFill>
          </p:spPr>
        </p:sp>
      </p:grpSp>
      <p:sp>
        <p:nvSpPr>
          <p:cNvPr name="Freeform 7" id="7"/>
          <p:cNvSpPr/>
          <p:nvPr/>
        </p:nvSpPr>
        <p:spPr>
          <a:xfrm flipH="false" flipV="false" rot="0">
            <a:off x="1028700" y="1559323"/>
            <a:ext cx="1189176" cy="1137285"/>
          </a:xfrm>
          <a:custGeom>
            <a:avLst/>
            <a:gdLst/>
            <a:ahLst/>
            <a:cxnLst/>
            <a:rect r="r" b="b" t="t" l="l"/>
            <a:pathLst>
              <a:path h="1137285" w="1189176">
                <a:moveTo>
                  <a:pt x="0" y="0"/>
                </a:moveTo>
                <a:lnTo>
                  <a:pt x="1189176" y="0"/>
                </a:lnTo>
                <a:lnTo>
                  <a:pt x="1189176" y="1137285"/>
                </a:lnTo>
                <a:lnTo>
                  <a:pt x="0" y="11372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28700" y="8881660"/>
            <a:ext cx="715180" cy="7151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AE4D2"/>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1" id="11"/>
          <p:cNvSpPr txBox="true"/>
          <p:nvPr/>
        </p:nvSpPr>
        <p:spPr>
          <a:xfrm rot="0">
            <a:off x="9091101" y="1664098"/>
            <a:ext cx="8168199" cy="9848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PROBLÈME</a:t>
            </a:r>
          </a:p>
        </p:txBody>
      </p:sp>
      <p:grpSp>
        <p:nvGrpSpPr>
          <p:cNvPr name="Group 12" id="12"/>
          <p:cNvGrpSpPr/>
          <p:nvPr/>
        </p:nvGrpSpPr>
        <p:grpSpPr>
          <a:xfrm rot="0">
            <a:off x="14871011" y="6031106"/>
            <a:ext cx="5402508" cy="540250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5" id="15"/>
          <p:cNvSpPr txBox="true"/>
          <p:nvPr/>
        </p:nvSpPr>
        <p:spPr>
          <a:xfrm rot="0">
            <a:off x="8478641" y="2876230"/>
            <a:ext cx="9093624" cy="5106610"/>
          </a:xfrm>
          <a:prstGeom prst="rect">
            <a:avLst/>
          </a:prstGeom>
        </p:spPr>
        <p:txBody>
          <a:bodyPr anchor="t" rtlCol="false" tIns="0" lIns="0" bIns="0" rIns="0">
            <a:spAutoFit/>
          </a:bodyPr>
          <a:lstStyle/>
          <a:p>
            <a:pPr algn="just" marL="0" indent="0" lvl="0">
              <a:lnSpc>
                <a:spcPts val="4529"/>
              </a:lnSpc>
            </a:pPr>
            <a:r>
              <a:rPr lang="en-US" sz="2573" spc="102">
                <a:solidFill>
                  <a:srgbClr val="000000"/>
                </a:solidFill>
                <a:latin typeface="Open Sans"/>
                <a:ea typeface="Open Sans"/>
                <a:cs typeface="Open Sans"/>
                <a:sym typeface="Open Sans"/>
              </a:rPr>
              <a:t>En Afrique, embaucher des artisans tels que des mécaniciens, électriciens, plombiers et autres pour des tâches spécifiques est souvent un défi. Le processus repose généralement sur des connexions personnelles, où il faut chercher quelqu'un qui connaît l'artisan et peut fournir une recommandation. Ce manque d'accès direct aux travailleurs qualifiés crée de l'inefficacité, des retards, et limite la disponibilité des services pour ceux qui en ont besoin.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70195" y="0"/>
            <a:ext cx="5017805" cy="10287000"/>
            <a:chOff x="0" y="0"/>
            <a:chExt cx="1321562" cy="2709333"/>
          </a:xfrm>
        </p:grpSpPr>
        <p:sp>
          <p:nvSpPr>
            <p:cNvPr name="Freeform 3" id="3"/>
            <p:cNvSpPr/>
            <p:nvPr/>
          </p:nvSpPr>
          <p:spPr>
            <a:xfrm flipH="false" flipV="false" rot="0">
              <a:off x="0" y="0"/>
              <a:ext cx="1321562" cy="2709333"/>
            </a:xfrm>
            <a:custGeom>
              <a:avLst/>
              <a:gdLst/>
              <a:ahLst/>
              <a:cxnLst/>
              <a:rect r="r" b="b" t="t" l="l"/>
              <a:pathLst>
                <a:path h="2709333" w="1321562">
                  <a:moveTo>
                    <a:pt x="0" y="0"/>
                  </a:moveTo>
                  <a:lnTo>
                    <a:pt x="1321562" y="0"/>
                  </a:lnTo>
                  <a:lnTo>
                    <a:pt x="1321562" y="2709333"/>
                  </a:lnTo>
                  <a:lnTo>
                    <a:pt x="0" y="2709333"/>
                  </a:lnTo>
                  <a:close/>
                </a:path>
              </a:pathLst>
            </a:custGeom>
            <a:solidFill>
              <a:srgbClr val="17726D"/>
            </a:solidFill>
          </p:spPr>
        </p:sp>
        <p:sp>
          <p:nvSpPr>
            <p:cNvPr name="TextBox 4" id="4"/>
            <p:cNvSpPr txBox="true"/>
            <p:nvPr/>
          </p:nvSpPr>
          <p:spPr>
            <a:xfrm>
              <a:off x="0" y="-47625"/>
              <a:ext cx="1321562"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259300" y="9151339"/>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866642" y="0"/>
            <a:ext cx="1028700" cy="1135661"/>
            <a:chOff x="0" y="0"/>
            <a:chExt cx="270933" cy="299104"/>
          </a:xfrm>
        </p:grpSpPr>
        <p:sp>
          <p:nvSpPr>
            <p:cNvPr name="Freeform 9" id="9"/>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10" id="10"/>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1895342" y="1135661"/>
            <a:ext cx="5363958" cy="8015678"/>
            <a:chOff x="0" y="0"/>
            <a:chExt cx="7151943" cy="10687570"/>
          </a:xfrm>
        </p:grpSpPr>
        <p:pic>
          <p:nvPicPr>
            <p:cNvPr name="Picture 12" id="12"/>
            <p:cNvPicPr>
              <a:picLocks noChangeAspect="true"/>
            </p:cNvPicPr>
            <p:nvPr/>
          </p:nvPicPr>
          <p:blipFill>
            <a:blip r:embed="rId2"/>
            <a:srcRect l="28407" t="0" r="27008" b="0"/>
            <a:stretch>
              <a:fillRect/>
            </a:stretch>
          </p:blipFill>
          <p:spPr>
            <a:xfrm flipH="false" flipV="false">
              <a:off x="0" y="0"/>
              <a:ext cx="7151943" cy="10687570"/>
            </a:xfrm>
            <a:prstGeom prst="rect">
              <a:avLst/>
            </a:prstGeom>
          </p:spPr>
        </p:pic>
      </p:grpSp>
      <p:grpSp>
        <p:nvGrpSpPr>
          <p:cNvPr name="Group 13" id="13"/>
          <p:cNvGrpSpPr/>
          <p:nvPr/>
        </p:nvGrpSpPr>
        <p:grpSpPr>
          <a:xfrm rot="0">
            <a:off x="3268930" y="-1565593"/>
            <a:ext cx="5402508" cy="540250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6" id="16"/>
          <p:cNvSpPr txBox="true"/>
          <p:nvPr/>
        </p:nvSpPr>
        <p:spPr>
          <a:xfrm rot="0">
            <a:off x="983674" y="588645"/>
            <a:ext cx="7158103" cy="9848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SOLUTION</a:t>
            </a:r>
          </a:p>
        </p:txBody>
      </p:sp>
      <p:sp>
        <p:nvSpPr>
          <p:cNvPr name="AutoShape 17" id="17"/>
          <p:cNvSpPr/>
          <p:nvPr/>
        </p:nvSpPr>
        <p:spPr>
          <a:xfrm>
            <a:off x="1085850" y="2994092"/>
            <a:ext cx="0" cy="1442010"/>
          </a:xfrm>
          <a:prstGeom prst="line">
            <a:avLst/>
          </a:prstGeom>
          <a:ln cap="flat" w="76200">
            <a:solidFill>
              <a:srgbClr val="EAE4D2"/>
            </a:solidFill>
            <a:prstDash val="solid"/>
            <a:headEnd type="none" len="sm" w="sm"/>
            <a:tailEnd type="none" len="sm" w="sm"/>
          </a:ln>
        </p:spPr>
      </p:sp>
      <p:sp>
        <p:nvSpPr>
          <p:cNvPr name="TextBox 18" id="18"/>
          <p:cNvSpPr txBox="true"/>
          <p:nvPr/>
        </p:nvSpPr>
        <p:spPr>
          <a:xfrm rot="0">
            <a:off x="983674" y="1994535"/>
            <a:ext cx="9882968" cy="7419979"/>
          </a:xfrm>
          <a:prstGeom prst="rect">
            <a:avLst/>
          </a:prstGeom>
        </p:spPr>
        <p:txBody>
          <a:bodyPr anchor="t" rtlCol="false" tIns="0" lIns="0" bIns="0" rIns="0">
            <a:spAutoFit/>
          </a:bodyPr>
          <a:lstStyle/>
          <a:p>
            <a:pPr algn="just" marL="0" indent="0" lvl="0">
              <a:lnSpc>
                <a:spcPts val="4224"/>
              </a:lnSpc>
            </a:pPr>
            <a:r>
              <a:rPr lang="en-US" sz="2400" spc="96">
                <a:solidFill>
                  <a:srgbClr val="000000"/>
                </a:solidFill>
                <a:latin typeface="Open Sans"/>
                <a:ea typeface="Open Sans"/>
                <a:cs typeface="Open Sans"/>
                <a:sym typeface="Open Sans"/>
              </a:rPr>
              <a:t>Notre équipe développe une solution multiplateforme pour connecter les clients avec des artisans, comprenant une application mobile, un site web et un service USSD afin de garantir l'accessibilité pour tous. La plateforme mettra directement en relation les clients avec des artisans tels que des mécaniciens, électriciens, plombiers, menuisiers et autres prestataires de services. En éliminant le besoin de recommandations personnelles, les utilisateurs pourront rechercher et engager des artisans qualifiés en fonction de leur localisation, de leurs compétences et des avis. Cette solution simplifiera le processus, permettant aux clients de trouver et de réserver facilement des professionnels pour des tâches spécifiques, assurant ainsi un accès plus rapide à des services fiables.</a:t>
            </a:r>
          </a:p>
        </p:txBody>
      </p:sp>
      <p:grpSp>
        <p:nvGrpSpPr>
          <p:cNvPr name="Group 19" id="19"/>
          <p:cNvGrpSpPr/>
          <p:nvPr/>
        </p:nvGrpSpPr>
        <p:grpSpPr>
          <a:xfrm rot="0">
            <a:off x="10196488" y="1215940"/>
            <a:ext cx="715180" cy="71518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309161" cy="10287000"/>
            <a:chOff x="0" y="0"/>
            <a:chExt cx="2451795" cy="2709333"/>
          </a:xfrm>
        </p:grpSpPr>
        <p:sp>
          <p:nvSpPr>
            <p:cNvPr name="Freeform 3" id="3"/>
            <p:cNvSpPr/>
            <p:nvPr/>
          </p:nvSpPr>
          <p:spPr>
            <a:xfrm flipH="false" flipV="false" rot="0">
              <a:off x="0" y="0"/>
              <a:ext cx="2451795" cy="2709333"/>
            </a:xfrm>
            <a:custGeom>
              <a:avLst/>
              <a:gdLst/>
              <a:ahLst/>
              <a:cxnLst/>
              <a:rect r="r" b="b" t="t" l="l"/>
              <a:pathLst>
                <a:path h="2709333" w="2451795">
                  <a:moveTo>
                    <a:pt x="0" y="0"/>
                  </a:moveTo>
                  <a:lnTo>
                    <a:pt x="2451795" y="0"/>
                  </a:lnTo>
                  <a:lnTo>
                    <a:pt x="2451795" y="2709333"/>
                  </a:lnTo>
                  <a:lnTo>
                    <a:pt x="0" y="2709333"/>
                  </a:lnTo>
                  <a:close/>
                </a:path>
              </a:pathLst>
            </a:custGeom>
            <a:solidFill>
              <a:srgbClr val="17726D"/>
            </a:solidFill>
          </p:spPr>
        </p:sp>
        <p:sp>
          <p:nvSpPr>
            <p:cNvPr name="TextBox 4" id="4"/>
            <p:cNvSpPr txBox="true"/>
            <p:nvPr/>
          </p:nvSpPr>
          <p:spPr>
            <a:xfrm>
              <a:off x="0" y="-47625"/>
              <a:ext cx="2451795" cy="2756958"/>
            </a:xfrm>
            <a:prstGeom prst="rect">
              <a:avLst/>
            </a:prstGeom>
          </p:spPr>
          <p:txBody>
            <a:bodyPr anchor="ctr" rtlCol="false" tIns="50800" lIns="50800" bIns="50800" rIns="50800"/>
            <a:lstStyle/>
            <a:p>
              <a:pPr algn="ctr">
                <a:lnSpc>
                  <a:spcPts val="2479"/>
                </a:lnSpc>
              </a:pPr>
            </a:p>
          </p:txBody>
        </p:sp>
      </p:grpSp>
      <p:sp>
        <p:nvSpPr>
          <p:cNvPr name="Freeform 5" id="5"/>
          <p:cNvSpPr/>
          <p:nvPr/>
        </p:nvSpPr>
        <p:spPr>
          <a:xfrm flipH="false" flipV="false" rot="0">
            <a:off x="849470" y="3161337"/>
            <a:ext cx="7574678" cy="4487997"/>
          </a:xfrm>
          <a:custGeom>
            <a:avLst/>
            <a:gdLst/>
            <a:ahLst/>
            <a:cxnLst/>
            <a:rect r="r" b="b" t="t" l="l"/>
            <a:pathLst>
              <a:path h="4487997" w="7574678">
                <a:moveTo>
                  <a:pt x="0" y="0"/>
                </a:moveTo>
                <a:lnTo>
                  <a:pt x="7574678" y="0"/>
                </a:lnTo>
                <a:lnTo>
                  <a:pt x="7574678" y="4487996"/>
                </a:lnTo>
                <a:lnTo>
                  <a:pt x="0" y="4487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839945" y="2418387"/>
            <a:ext cx="1858299" cy="0"/>
          </a:xfrm>
          <a:prstGeom prst="line">
            <a:avLst/>
          </a:prstGeom>
          <a:ln cap="flat" w="76200">
            <a:solidFill>
              <a:srgbClr val="EAE4D2"/>
            </a:solidFill>
            <a:prstDash val="solid"/>
            <a:headEnd type="none" len="sm" w="sm"/>
            <a:tailEnd type="none" len="sm" w="sm"/>
          </a:ln>
        </p:spPr>
      </p:sp>
      <p:sp>
        <p:nvSpPr>
          <p:cNvPr name="Freeform 7" id="7"/>
          <p:cNvSpPr/>
          <p:nvPr/>
        </p:nvSpPr>
        <p:spPr>
          <a:xfrm flipH="false" flipV="false" rot="0">
            <a:off x="2074063" y="4699732"/>
            <a:ext cx="292554" cy="417934"/>
          </a:xfrm>
          <a:custGeom>
            <a:avLst/>
            <a:gdLst/>
            <a:ahLst/>
            <a:cxnLst/>
            <a:rect r="r" b="b" t="t" l="l"/>
            <a:pathLst>
              <a:path h="417934" w="29255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238479" y="5808031"/>
            <a:ext cx="292554" cy="417934"/>
          </a:xfrm>
          <a:custGeom>
            <a:avLst/>
            <a:gdLst/>
            <a:ahLst/>
            <a:cxnLst/>
            <a:rect r="r" b="b" t="t" l="l"/>
            <a:pathLst>
              <a:path h="417934" w="29255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212651" y="3843956"/>
            <a:ext cx="292554" cy="417934"/>
          </a:xfrm>
          <a:custGeom>
            <a:avLst/>
            <a:gdLst/>
            <a:ahLst/>
            <a:cxnLst/>
            <a:rect r="r" b="b" t="t" l="l"/>
            <a:pathLst>
              <a:path h="417934" w="29255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7254914" y="4460359"/>
            <a:ext cx="292554" cy="417934"/>
          </a:xfrm>
          <a:custGeom>
            <a:avLst/>
            <a:gdLst/>
            <a:ahLst/>
            <a:cxnLst/>
            <a:rect r="r" b="b" t="t" l="l"/>
            <a:pathLst>
              <a:path h="417934" w="29255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6793718" y="6345827"/>
            <a:ext cx="292554" cy="417934"/>
          </a:xfrm>
          <a:custGeom>
            <a:avLst/>
            <a:gdLst/>
            <a:ahLst/>
            <a:cxnLst/>
            <a:rect r="r" b="b" t="t" l="l"/>
            <a:pathLst>
              <a:path h="417934" w="29255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747055" y="4878293"/>
            <a:ext cx="292554" cy="417934"/>
          </a:xfrm>
          <a:custGeom>
            <a:avLst/>
            <a:gdLst/>
            <a:ahLst/>
            <a:cxnLst/>
            <a:rect r="r" b="b" t="t" l="l"/>
            <a:pathLst>
              <a:path h="417934" w="29255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4772387" y="6465513"/>
            <a:ext cx="292554" cy="417934"/>
          </a:xfrm>
          <a:custGeom>
            <a:avLst/>
            <a:gdLst/>
            <a:ahLst/>
            <a:cxnLst/>
            <a:rect r="r" b="b" t="t" l="l"/>
            <a:pathLst>
              <a:path h="417934" w="292554">
                <a:moveTo>
                  <a:pt x="0" y="0"/>
                </a:moveTo>
                <a:lnTo>
                  <a:pt x="292553" y="0"/>
                </a:lnTo>
                <a:lnTo>
                  <a:pt x="292553"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369291" y="552744"/>
            <a:ext cx="8939870" cy="919023"/>
          </a:xfrm>
          <a:prstGeom prst="rect">
            <a:avLst/>
          </a:prstGeom>
        </p:spPr>
        <p:txBody>
          <a:bodyPr anchor="t" rtlCol="false" tIns="0" lIns="0" bIns="0" rIns="0">
            <a:spAutoFit/>
          </a:bodyPr>
          <a:lstStyle/>
          <a:p>
            <a:pPr algn="l">
              <a:lnSpc>
                <a:spcPts val="7036"/>
              </a:lnSpc>
            </a:pPr>
            <a:r>
              <a:rPr lang="en-US" sz="6701" b="true">
                <a:solidFill>
                  <a:srgbClr val="FFFFFF"/>
                </a:solidFill>
                <a:latin typeface="Inter Bold"/>
                <a:ea typeface="Inter Bold"/>
                <a:cs typeface="Inter Bold"/>
                <a:sym typeface="Inter Bold"/>
              </a:rPr>
              <a:t>MARKET RESEARCH</a:t>
            </a:r>
          </a:p>
        </p:txBody>
      </p:sp>
      <p:sp>
        <p:nvSpPr>
          <p:cNvPr name="TextBox 15" id="15"/>
          <p:cNvSpPr txBox="true"/>
          <p:nvPr/>
        </p:nvSpPr>
        <p:spPr>
          <a:xfrm rot="0">
            <a:off x="369291" y="8011283"/>
            <a:ext cx="8618566" cy="2121535"/>
          </a:xfrm>
          <a:prstGeom prst="rect">
            <a:avLst/>
          </a:prstGeom>
        </p:spPr>
        <p:txBody>
          <a:bodyPr anchor="t" rtlCol="false" tIns="0" lIns="0" bIns="0" rIns="0">
            <a:spAutoFit/>
          </a:bodyPr>
          <a:lstStyle/>
          <a:p>
            <a:pPr algn="just" marL="0" indent="0" lvl="0">
              <a:lnSpc>
                <a:spcPts val="3410"/>
              </a:lnSpc>
            </a:pPr>
            <a:r>
              <a:rPr lang="en-US" sz="2200">
                <a:solidFill>
                  <a:srgbClr val="FFFFFF"/>
                </a:solidFill>
                <a:latin typeface="Open Sans"/>
                <a:ea typeface="Open Sans"/>
                <a:cs typeface="Open Sans"/>
                <a:sym typeface="Open Sans"/>
              </a:rPr>
              <a:t>La demande de professionnels qualifiés (mécaniciens, électriciens, plombiers) est forte en Afrique, en raison de l'urbanisation et de la complexité croissante des services. Les méthodes traditionnelles d'embauche reposent sur des recommandations personnelles, créant inefficacités et retards.</a:t>
            </a:r>
          </a:p>
        </p:txBody>
      </p:sp>
      <p:grpSp>
        <p:nvGrpSpPr>
          <p:cNvPr name="Group 16" id="16"/>
          <p:cNvGrpSpPr/>
          <p:nvPr/>
        </p:nvGrpSpPr>
        <p:grpSpPr>
          <a:xfrm rot="0">
            <a:off x="10096657" y="653223"/>
            <a:ext cx="6683462" cy="553665"/>
            <a:chOff x="0" y="0"/>
            <a:chExt cx="1760253" cy="145821"/>
          </a:xfrm>
        </p:grpSpPr>
        <p:sp>
          <p:nvSpPr>
            <p:cNvPr name="Freeform 17" id="17"/>
            <p:cNvSpPr/>
            <p:nvPr/>
          </p:nvSpPr>
          <p:spPr>
            <a:xfrm flipH="false" flipV="false" rot="0">
              <a:off x="0" y="0"/>
              <a:ext cx="1760253" cy="145821"/>
            </a:xfrm>
            <a:custGeom>
              <a:avLst/>
              <a:gdLst/>
              <a:ahLst/>
              <a:cxnLst/>
              <a:rect r="r" b="b" t="t" l="l"/>
              <a:pathLst>
                <a:path h="145821" w="1760253">
                  <a:moveTo>
                    <a:pt x="59077" y="0"/>
                  </a:moveTo>
                  <a:lnTo>
                    <a:pt x="1701177" y="0"/>
                  </a:lnTo>
                  <a:cubicBezTo>
                    <a:pt x="1716845" y="0"/>
                    <a:pt x="1731871" y="6224"/>
                    <a:pt x="1742950" y="17303"/>
                  </a:cubicBezTo>
                  <a:cubicBezTo>
                    <a:pt x="1754029" y="28382"/>
                    <a:pt x="1760253" y="43409"/>
                    <a:pt x="1760253" y="59077"/>
                  </a:cubicBezTo>
                  <a:lnTo>
                    <a:pt x="1760253" y="86744"/>
                  </a:lnTo>
                  <a:cubicBezTo>
                    <a:pt x="1760253" y="119372"/>
                    <a:pt x="1733804" y="145821"/>
                    <a:pt x="1701177" y="145821"/>
                  </a:cubicBezTo>
                  <a:lnTo>
                    <a:pt x="59077" y="145821"/>
                  </a:lnTo>
                  <a:cubicBezTo>
                    <a:pt x="26450" y="145821"/>
                    <a:pt x="0" y="119372"/>
                    <a:pt x="0" y="86744"/>
                  </a:cubicBezTo>
                  <a:lnTo>
                    <a:pt x="0" y="59077"/>
                  </a:lnTo>
                  <a:cubicBezTo>
                    <a:pt x="0" y="26450"/>
                    <a:pt x="26450" y="0"/>
                    <a:pt x="59077" y="0"/>
                  </a:cubicBezTo>
                  <a:close/>
                </a:path>
              </a:pathLst>
            </a:custGeom>
            <a:solidFill>
              <a:srgbClr val="17726D"/>
            </a:solidFill>
          </p:spPr>
        </p:sp>
        <p:sp>
          <p:nvSpPr>
            <p:cNvPr name="TextBox 18" id="18"/>
            <p:cNvSpPr txBox="true"/>
            <p:nvPr/>
          </p:nvSpPr>
          <p:spPr>
            <a:xfrm>
              <a:off x="0" y="-38100"/>
              <a:ext cx="1760253" cy="183921"/>
            </a:xfrm>
            <a:prstGeom prst="rect">
              <a:avLst/>
            </a:prstGeom>
          </p:spPr>
          <p:txBody>
            <a:bodyPr anchor="ctr" rtlCol="false" tIns="50800" lIns="50800" bIns="50800" rIns="50800"/>
            <a:lstStyle/>
            <a:p>
              <a:pPr algn="ctr" marL="474978" indent="-237489" lvl="1">
                <a:lnSpc>
                  <a:spcPts val="3079"/>
                </a:lnSpc>
                <a:buAutoNum type="arabicPeriod" startAt="1"/>
              </a:pPr>
              <a:r>
                <a:rPr lang="en-US" b="true" sz="2199">
                  <a:solidFill>
                    <a:srgbClr val="FFFFFF"/>
                  </a:solidFill>
                  <a:latin typeface="Inter Bold"/>
                  <a:ea typeface="Inter Bold"/>
                  <a:cs typeface="Inter Bold"/>
                  <a:sym typeface="Inter Bold"/>
                </a:rPr>
                <a:t>Public Cible</a:t>
              </a:r>
            </a:p>
          </p:txBody>
        </p:sp>
      </p:grpSp>
      <p:sp>
        <p:nvSpPr>
          <p:cNvPr name="TextBox 19" id="19"/>
          <p:cNvSpPr txBox="true"/>
          <p:nvPr/>
        </p:nvSpPr>
        <p:spPr>
          <a:xfrm rot="0">
            <a:off x="10096657" y="1324917"/>
            <a:ext cx="7455348" cy="8122284"/>
          </a:xfrm>
          <a:prstGeom prst="rect">
            <a:avLst/>
          </a:prstGeom>
        </p:spPr>
        <p:txBody>
          <a:bodyPr anchor="t" rtlCol="false" tIns="0" lIns="0" bIns="0" rIns="0">
            <a:spAutoFit/>
          </a:bodyPr>
          <a:lstStyle/>
          <a:p>
            <a:pPr algn="just" marL="474981" indent="-237491" lvl="1">
              <a:lnSpc>
                <a:spcPts val="3410"/>
              </a:lnSpc>
              <a:buFont typeface="Arial"/>
              <a:buChar char="•"/>
            </a:pPr>
            <a:r>
              <a:rPr lang="en-US" b="true" sz="2200">
                <a:solidFill>
                  <a:srgbClr val="000000"/>
                </a:solidFill>
                <a:latin typeface="Open Sans Bold"/>
                <a:ea typeface="Open Sans Bold"/>
                <a:cs typeface="Open Sans Bold"/>
                <a:sym typeface="Open Sans Bold"/>
              </a:rPr>
              <a:t>Démographie :</a:t>
            </a:r>
          </a:p>
          <a:p>
            <a:pPr algn="just">
              <a:lnSpc>
                <a:spcPts val="3410"/>
              </a:lnSpc>
            </a:pPr>
          </a:p>
          <a:p>
            <a:pPr algn="just" marL="474981" indent="-237491" lvl="1">
              <a:lnSpc>
                <a:spcPts val="3410"/>
              </a:lnSpc>
              <a:buFont typeface="Arial"/>
              <a:buChar char="•"/>
            </a:pPr>
            <a:r>
              <a:rPr lang="en-US" sz="2200">
                <a:solidFill>
                  <a:srgbClr val="000000"/>
                </a:solidFill>
                <a:latin typeface="Open Sans"/>
                <a:ea typeface="Open Sans"/>
                <a:cs typeface="Open Sans"/>
                <a:sym typeface="Open Sans"/>
              </a:rPr>
              <a:t>Ménages urbains et ruraux à la recherche de services à domicile.</a:t>
            </a:r>
          </a:p>
          <a:p>
            <a:pPr algn="just" marL="474981" indent="-237491" lvl="1">
              <a:lnSpc>
                <a:spcPts val="3410"/>
              </a:lnSpc>
              <a:buFont typeface="Arial"/>
              <a:buChar char="•"/>
            </a:pPr>
            <a:r>
              <a:rPr lang="en-US" sz="2200">
                <a:solidFill>
                  <a:srgbClr val="000000"/>
                </a:solidFill>
                <a:latin typeface="Open Sans"/>
                <a:ea typeface="Open Sans"/>
                <a:cs typeface="Open Sans"/>
                <a:sym typeface="Open Sans"/>
              </a:rPr>
              <a:t>Petites entreprises nécessitant des professionnels qualifiés pour la maintenance et les réparations.</a:t>
            </a:r>
          </a:p>
          <a:p>
            <a:pPr algn="just" marL="474981" indent="-237491" lvl="1">
              <a:lnSpc>
                <a:spcPts val="3410"/>
              </a:lnSpc>
              <a:buFont typeface="Arial"/>
              <a:buChar char="•"/>
            </a:pPr>
            <a:r>
              <a:rPr lang="en-US" sz="2200">
                <a:solidFill>
                  <a:srgbClr val="000000"/>
                </a:solidFill>
                <a:latin typeface="Open Sans"/>
                <a:ea typeface="Open Sans"/>
                <a:cs typeface="Open Sans"/>
                <a:sym typeface="Open Sans"/>
              </a:rPr>
              <a:t>Jeunes professionnels et familles cherchant des prestataires de services fiables.</a:t>
            </a:r>
          </a:p>
          <a:p>
            <a:pPr algn="just">
              <a:lnSpc>
                <a:spcPts val="3410"/>
              </a:lnSpc>
            </a:pPr>
          </a:p>
          <a:p>
            <a:pPr algn="just" marL="474981" indent="-237491" lvl="1">
              <a:lnSpc>
                <a:spcPts val="3410"/>
              </a:lnSpc>
              <a:buFont typeface="Arial"/>
              <a:buChar char="•"/>
            </a:pPr>
            <a:r>
              <a:rPr lang="en-US" b="true" sz="2200">
                <a:solidFill>
                  <a:srgbClr val="000000"/>
                </a:solidFill>
                <a:latin typeface="Open Sans Bold"/>
                <a:ea typeface="Open Sans Bold"/>
                <a:cs typeface="Open Sans Bold"/>
                <a:sym typeface="Open Sans Bold"/>
              </a:rPr>
              <a:t>Psychographie :</a:t>
            </a:r>
          </a:p>
          <a:p>
            <a:pPr algn="just">
              <a:lnSpc>
                <a:spcPts val="3410"/>
              </a:lnSpc>
            </a:pPr>
          </a:p>
          <a:p>
            <a:pPr algn="just" marL="474981" indent="-237491" lvl="1">
              <a:lnSpc>
                <a:spcPts val="3410"/>
              </a:lnSpc>
              <a:buFont typeface="Arial"/>
              <a:buChar char="•"/>
            </a:pPr>
            <a:r>
              <a:rPr lang="en-US" sz="2200">
                <a:solidFill>
                  <a:srgbClr val="000000"/>
                </a:solidFill>
                <a:latin typeface="Open Sans"/>
                <a:ea typeface="Open Sans"/>
                <a:cs typeface="Open Sans"/>
                <a:sym typeface="Open Sans"/>
              </a:rPr>
              <a:t>Utilisateurs familiers avec les applications mobiles et les sites web.</a:t>
            </a:r>
          </a:p>
          <a:p>
            <a:pPr algn="just" marL="474981" indent="-237491" lvl="1">
              <a:lnSpc>
                <a:spcPts val="3410"/>
              </a:lnSpc>
              <a:buFont typeface="Arial"/>
              <a:buChar char="•"/>
            </a:pPr>
            <a:r>
              <a:rPr lang="en-US" sz="2200">
                <a:solidFill>
                  <a:srgbClr val="000000"/>
                </a:solidFill>
                <a:latin typeface="Open Sans"/>
                <a:ea typeface="Open Sans"/>
                <a:cs typeface="Open Sans"/>
                <a:sym typeface="Open Sans"/>
              </a:rPr>
              <a:t>Utilisateurs ayant un accès limité aux recommandations personnelles ou préférant des solutions numériques pour leur commodité.</a:t>
            </a:r>
          </a:p>
          <a:p>
            <a:pPr algn="just" marL="474981" indent="-237491" lvl="1">
              <a:lnSpc>
                <a:spcPts val="3410"/>
              </a:lnSpc>
              <a:buFont typeface="Arial"/>
              <a:buChar char="•"/>
            </a:pPr>
            <a:r>
              <a:rPr lang="en-US" sz="2200">
                <a:solidFill>
                  <a:srgbClr val="000000"/>
                </a:solidFill>
                <a:latin typeface="Open Sans"/>
                <a:ea typeface="Open Sans"/>
                <a:cs typeface="Open Sans"/>
                <a:sym typeface="Open Sans"/>
              </a:rPr>
              <a:t>Individus valorisant la confiance et la transparence dans les transactions de services.</a:t>
            </a:r>
          </a:p>
          <a:p>
            <a:pPr algn="just" marL="0" indent="0" lvl="0">
              <a:lnSpc>
                <a:spcPts val="3410"/>
              </a:lnSpc>
            </a:pPr>
          </a:p>
        </p:txBody>
      </p:sp>
      <p:grpSp>
        <p:nvGrpSpPr>
          <p:cNvPr name="Group 20" id="20"/>
          <p:cNvGrpSpPr/>
          <p:nvPr/>
        </p:nvGrpSpPr>
        <p:grpSpPr>
          <a:xfrm rot="0">
            <a:off x="15941633" y="7975432"/>
            <a:ext cx="3803190" cy="380319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280659"/>
            <a:ext cx="9309161" cy="10287000"/>
            <a:chOff x="0" y="0"/>
            <a:chExt cx="2451795" cy="2709333"/>
          </a:xfrm>
        </p:grpSpPr>
        <p:sp>
          <p:nvSpPr>
            <p:cNvPr name="Freeform 3" id="3"/>
            <p:cNvSpPr/>
            <p:nvPr/>
          </p:nvSpPr>
          <p:spPr>
            <a:xfrm flipH="false" flipV="false" rot="0">
              <a:off x="0" y="0"/>
              <a:ext cx="2451795" cy="2709333"/>
            </a:xfrm>
            <a:custGeom>
              <a:avLst/>
              <a:gdLst/>
              <a:ahLst/>
              <a:cxnLst/>
              <a:rect r="r" b="b" t="t" l="l"/>
              <a:pathLst>
                <a:path h="2709333" w="2451795">
                  <a:moveTo>
                    <a:pt x="0" y="0"/>
                  </a:moveTo>
                  <a:lnTo>
                    <a:pt x="2451795" y="0"/>
                  </a:lnTo>
                  <a:lnTo>
                    <a:pt x="2451795" y="2709333"/>
                  </a:lnTo>
                  <a:lnTo>
                    <a:pt x="0" y="2709333"/>
                  </a:lnTo>
                  <a:close/>
                </a:path>
              </a:pathLst>
            </a:custGeom>
            <a:solidFill>
              <a:srgbClr val="17726D"/>
            </a:solidFill>
          </p:spPr>
        </p:sp>
        <p:sp>
          <p:nvSpPr>
            <p:cNvPr name="TextBox 4" id="4"/>
            <p:cNvSpPr txBox="true"/>
            <p:nvPr/>
          </p:nvSpPr>
          <p:spPr>
            <a:xfrm>
              <a:off x="0" y="-47625"/>
              <a:ext cx="2451795" cy="2756958"/>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flipV="true">
            <a:off x="839945" y="2418387"/>
            <a:ext cx="1858299" cy="0"/>
          </a:xfrm>
          <a:prstGeom prst="line">
            <a:avLst/>
          </a:prstGeom>
          <a:ln cap="flat" w="76200">
            <a:solidFill>
              <a:srgbClr val="EAE4D2"/>
            </a:solidFill>
            <a:prstDash val="solid"/>
            <a:headEnd type="none" len="sm" w="sm"/>
            <a:tailEnd type="none" len="sm" w="sm"/>
          </a:ln>
        </p:spPr>
      </p:sp>
      <p:sp>
        <p:nvSpPr>
          <p:cNvPr name="TextBox 6" id="6"/>
          <p:cNvSpPr txBox="true"/>
          <p:nvPr/>
        </p:nvSpPr>
        <p:spPr>
          <a:xfrm rot="0">
            <a:off x="369291" y="552744"/>
            <a:ext cx="8939870" cy="919023"/>
          </a:xfrm>
          <a:prstGeom prst="rect">
            <a:avLst/>
          </a:prstGeom>
        </p:spPr>
        <p:txBody>
          <a:bodyPr anchor="t" rtlCol="false" tIns="0" lIns="0" bIns="0" rIns="0">
            <a:spAutoFit/>
          </a:bodyPr>
          <a:lstStyle/>
          <a:p>
            <a:pPr algn="l">
              <a:lnSpc>
                <a:spcPts val="7036"/>
              </a:lnSpc>
            </a:pPr>
            <a:r>
              <a:rPr lang="en-US" sz="6701" b="true">
                <a:solidFill>
                  <a:srgbClr val="FFFFFF"/>
                </a:solidFill>
                <a:latin typeface="Inter Bold"/>
                <a:ea typeface="Inter Bold"/>
                <a:cs typeface="Inter Bold"/>
                <a:sym typeface="Inter Bold"/>
              </a:rPr>
              <a:t>MARKET RESEARCH</a:t>
            </a:r>
          </a:p>
        </p:txBody>
      </p:sp>
      <p:sp>
        <p:nvSpPr>
          <p:cNvPr name="TextBox 7" id="7"/>
          <p:cNvSpPr txBox="true"/>
          <p:nvPr/>
        </p:nvSpPr>
        <p:spPr>
          <a:xfrm rot="0">
            <a:off x="0" y="3285162"/>
            <a:ext cx="8680897" cy="5978453"/>
          </a:xfrm>
          <a:prstGeom prst="rect">
            <a:avLst/>
          </a:prstGeom>
        </p:spPr>
        <p:txBody>
          <a:bodyPr anchor="t" rtlCol="false" tIns="0" lIns="0" bIns="0" rIns="0">
            <a:spAutoFit/>
          </a:bodyPr>
          <a:lstStyle/>
          <a:p>
            <a:pPr algn="just" marL="478416" indent="-239208" lvl="1">
              <a:lnSpc>
                <a:spcPts val="3434"/>
              </a:lnSpc>
              <a:buFont typeface="Arial"/>
              <a:buChar char="•"/>
            </a:pPr>
            <a:r>
              <a:rPr lang="en-US" b="true" sz="2215">
                <a:solidFill>
                  <a:srgbClr val="FFFFFF"/>
                </a:solidFill>
                <a:latin typeface="Open Sans Bold"/>
                <a:ea typeface="Open Sans Bold"/>
                <a:cs typeface="Open Sans Bold"/>
                <a:sym typeface="Open Sans Bold"/>
              </a:rPr>
              <a:t>Concurrents Directs</a:t>
            </a:r>
            <a:r>
              <a:rPr lang="en-US" sz="2215">
                <a:solidFill>
                  <a:srgbClr val="FFFFFF"/>
                </a:solidFill>
                <a:latin typeface="Open Sans"/>
                <a:ea typeface="Open Sans"/>
                <a:cs typeface="Open Sans"/>
                <a:sym typeface="Open Sans"/>
              </a:rPr>
              <a:t> :</a:t>
            </a:r>
          </a:p>
          <a:p>
            <a:pPr algn="just">
              <a:lnSpc>
                <a:spcPts val="3434"/>
              </a:lnSpc>
            </a:pPr>
          </a:p>
          <a:p>
            <a:pPr algn="just" marL="478416" indent="-239208" lvl="1">
              <a:lnSpc>
                <a:spcPts val="3434"/>
              </a:lnSpc>
              <a:buFont typeface="Arial"/>
              <a:buChar char="•"/>
            </a:pPr>
            <a:r>
              <a:rPr lang="en-US" sz="2215">
                <a:solidFill>
                  <a:srgbClr val="FFFFFF"/>
                </a:solidFill>
                <a:latin typeface="Open Sans"/>
                <a:ea typeface="Open Sans"/>
                <a:cs typeface="Open Sans"/>
                <a:sym typeface="Open Sans"/>
              </a:rPr>
              <a:t>Plateformes de services locales existantes qui connectent les professionnels aux clients, souvent axées sur un ou deux métiers.</a:t>
            </a:r>
          </a:p>
          <a:p>
            <a:pPr algn="just" marL="478416" indent="-239208" lvl="1">
              <a:lnSpc>
                <a:spcPts val="3434"/>
              </a:lnSpc>
              <a:buFont typeface="Arial"/>
              <a:buChar char="•"/>
            </a:pPr>
            <a:r>
              <a:rPr lang="en-US" sz="2215">
                <a:solidFill>
                  <a:srgbClr val="FFFFFF"/>
                </a:solidFill>
                <a:latin typeface="Open Sans"/>
                <a:ea typeface="Open Sans"/>
                <a:cs typeface="Open Sans"/>
                <a:sym typeface="Open Sans"/>
              </a:rPr>
              <a:t>Méthodes traditionnelles telles que les recommandations personnelles et les annuaires locaux.</a:t>
            </a:r>
          </a:p>
          <a:p>
            <a:pPr algn="just">
              <a:lnSpc>
                <a:spcPts val="3434"/>
              </a:lnSpc>
            </a:pPr>
          </a:p>
          <a:p>
            <a:pPr algn="just" marL="478416" indent="-239208" lvl="1">
              <a:lnSpc>
                <a:spcPts val="3434"/>
              </a:lnSpc>
              <a:buFont typeface="Arial"/>
              <a:buChar char="•"/>
            </a:pPr>
            <a:r>
              <a:rPr lang="en-US" b="true" sz="2215">
                <a:solidFill>
                  <a:srgbClr val="FFFFFF"/>
                </a:solidFill>
                <a:latin typeface="Open Sans Bold"/>
                <a:ea typeface="Open Sans Bold"/>
                <a:cs typeface="Open Sans Bold"/>
                <a:sym typeface="Open Sans Bold"/>
              </a:rPr>
              <a:t>Concurrents Indirects </a:t>
            </a:r>
            <a:r>
              <a:rPr lang="en-US" sz="2215">
                <a:solidFill>
                  <a:srgbClr val="FFFFFF"/>
                </a:solidFill>
                <a:latin typeface="Open Sans"/>
                <a:ea typeface="Open Sans"/>
                <a:cs typeface="Open Sans"/>
                <a:sym typeface="Open Sans"/>
              </a:rPr>
              <a:t>:</a:t>
            </a:r>
          </a:p>
          <a:p>
            <a:pPr algn="just">
              <a:lnSpc>
                <a:spcPts val="3434"/>
              </a:lnSpc>
            </a:pPr>
          </a:p>
          <a:p>
            <a:pPr algn="just" marL="478416" indent="-239208" lvl="1">
              <a:lnSpc>
                <a:spcPts val="3434"/>
              </a:lnSpc>
              <a:buFont typeface="Arial"/>
              <a:buChar char="•"/>
            </a:pPr>
            <a:r>
              <a:rPr lang="en-US" sz="2215">
                <a:solidFill>
                  <a:srgbClr val="FFFFFF"/>
                </a:solidFill>
                <a:latin typeface="Open Sans"/>
                <a:ea typeface="Open Sans"/>
                <a:cs typeface="Open Sans"/>
                <a:sym typeface="Open Sans"/>
              </a:rPr>
              <a:t>Marchés informels où les professionnels opèrent sans plateformes numériques, s'appuyant uniquement sur la réputation locale et le bouche-à-oreille.</a:t>
            </a:r>
          </a:p>
          <a:p>
            <a:pPr algn="just" marL="0" indent="0" lvl="0">
              <a:lnSpc>
                <a:spcPts val="3434"/>
              </a:lnSpc>
            </a:pPr>
          </a:p>
        </p:txBody>
      </p:sp>
      <p:grpSp>
        <p:nvGrpSpPr>
          <p:cNvPr name="Group 8" id="8"/>
          <p:cNvGrpSpPr/>
          <p:nvPr/>
        </p:nvGrpSpPr>
        <p:grpSpPr>
          <a:xfrm rot="0">
            <a:off x="10096657" y="653223"/>
            <a:ext cx="7162643" cy="667853"/>
            <a:chOff x="0" y="0"/>
            <a:chExt cx="1886457" cy="175896"/>
          </a:xfrm>
        </p:grpSpPr>
        <p:sp>
          <p:nvSpPr>
            <p:cNvPr name="Freeform 9" id="9"/>
            <p:cNvSpPr/>
            <p:nvPr/>
          </p:nvSpPr>
          <p:spPr>
            <a:xfrm flipH="false" flipV="false" rot="0">
              <a:off x="0" y="0"/>
              <a:ext cx="1886457" cy="175896"/>
            </a:xfrm>
            <a:custGeom>
              <a:avLst/>
              <a:gdLst/>
              <a:ahLst/>
              <a:cxnLst/>
              <a:rect r="r" b="b" t="t" l="l"/>
              <a:pathLst>
                <a:path h="175896" w="1886457">
                  <a:moveTo>
                    <a:pt x="55125" y="0"/>
                  </a:moveTo>
                  <a:lnTo>
                    <a:pt x="1831333" y="0"/>
                  </a:lnTo>
                  <a:cubicBezTo>
                    <a:pt x="1861777" y="0"/>
                    <a:pt x="1886457" y="24680"/>
                    <a:pt x="1886457" y="55125"/>
                  </a:cubicBezTo>
                  <a:lnTo>
                    <a:pt x="1886457" y="120771"/>
                  </a:lnTo>
                  <a:cubicBezTo>
                    <a:pt x="1886457" y="151215"/>
                    <a:pt x="1861777" y="175896"/>
                    <a:pt x="1831333" y="175896"/>
                  </a:cubicBezTo>
                  <a:lnTo>
                    <a:pt x="55125" y="175896"/>
                  </a:lnTo>
                  <a:cubicBezTo>
                    <a:pt x="24680" y="175896"/>
                    <a:pt x="0" y="151215"/>
                    <a:pt x="0" y="120771"/>
                  </a:cubicBezTo>
                  <a:lnTo>
                    <a:pt x="0" y="55125"/>
                  </a:lnTo>
                  <a:cubicBezTo>
                    <a:pt x="0" y="24680"/>
                    <a:pt x="24680" y="0"/>
                    <a:pt x="55125" y="0"/>
                  </a:cubicBezTo>
                  <a:close/>
                </a:path>
              </a:pathLst>
            </a:custGeom>
            <a:solidFill>
              <a:srgbClr val="17726D"/>
            </a:solidFill>
          </p:spPr>
        </p:sp>
        <p:sp>
          <p:nvSpPr>
            <p:cNvPr name="TextBox 10" id="10"/>
            <p:cNvSpPr txBox="true"/>
            <p:nvPr/>
          </p:nvSpPr>
          <p:spPr>
            <a:xfrm>
              <a:off x="0" y="-38100"/>
              <a:ext cx="1886457" cy="213996"/>
            </a:xfrm>
            <a:prstGeom prst="rect">
              <a:avLst/>
            </a:prstGeom>
          </p:spPr>
          <p:txBody>
            <a:bodyPr anchor="ctr" rtlCol="false" tIns="50800" lIns="50800" bIns="50800" rIns="50800"/>
            <a:lstStyle/>
            <a:p>
              <a:pPr algn="ctr">
                <a:lnSpc>
                  <a:spcPts val="3079"/>
                </a:lnSpc>
              </a:pPr>
              <a:r>
                <a:rPr lang="en-US" b="true" sz="2199">
                  <a:solidFill>
                    <a:srgbClr val="FFFFFF"/>
                  </a:solidFill>
                  <a:latin typeface="Inter Bold"/>
                  <a:ea typeface="Inter Bold"/>
                  <a:cs typeface="Inter Bold"/>
                  <a:sym typeface="Inter Bold"/>
                </a:rPr>
                <a:t>3.Tendances Influençant le Marché</a:t>
              </a:r>
            </a:p>
          </p:txBody>
        </p:sp>
      </p:grpSp>
      <p:sp>
        <p:nvSpPr>
          <p:cNvPr name="TextBox 11" id="11"/>
          <p:cNvSpPr txBox="true"/>
          <p:nvPr/>
        </p:nvSpPr>
        <p:spPr>
          <a:xfrm rot="0">
            <a:off x="10096657" y="1324917"/>
            <a:ext cx="7455348" cy="7265035"/>
          </a:xfrm>
          <a:prstGeom prst="rect">
            <a:avLst/>
          </a:prstGeom>
        </p:spPr>
        <p:txBody>
          <a:bodyPr anchor="t" rtlCol="false" tIns="0" lIns="0" bIns="0" rIns="0">
            <a:spAutoFit/>
          </a:bodyPr>
          <a:lstStyle/>
          <a:p>
            <a:pPr algn="just" marL="474981" indent="-237491" lvl="1">
              <a:lnSpc>
                <a:spcPts val="3410"/>
              </a:lnSpc>
              <a:buFont typeface="Arial"/>
              <a:buChar char="•"/>
            </a:pPr>
            <a:r>
              <a:rPr lang="en-US" b="true" sz="2200">
                <a:solidFill>
                  <a:srgbClr val="000000"/>
                </a:solidFill>
                <a:latin typeface="Open Sans Bold"/>
                <a:ea typeface="Open Sans Bold"/>
                <a:cs typeface="Open Sans Bold"/>
                <a:sym typeface="Open Sans Bold"/>
              </a:rPr>
              <a:t>Augmentation de la Pénétration des Smartphones</a:t>
            </a:r>
            <a:r>
              <a:rPr lang="en-US" sz="2200">
                <a:solidFill>
                  <a:srgbClr val="000000"/>
                </a:solidFill>
                <a:latin typeface="Open Sans"/>
                <a:ea typeface="Open Sans"/>
                <a:cs typeface="Open Sans"/>
                <a:sym typeface="Open Sans"/>
              </a:rPr>
              <a:t> : Avec la hausse de l'utilisation des smartphones en Afrique, de plus en plus de personnes sont disposées à utiliser des applications mobiles pour les services.</a:t>
            </a:r>
          </a:p>
          <a:p>
            <a:pPr algn="just">
              <a:lnSpc>
                <a:spcPts val="3410"/>
              </a:lnSpc>
            </a:pPr>
          </a:p>
          <a:p>
            <a:pPr algn="just" marL="474981" indent="-237491" lvl="1">
              <a:lnSpc>
                <a:spcPts val="3410"/>
              </a:lnSpc>
              <a:buFont typeface="Arial"/>
              <a:buChar char="•"/>
            </a:pPr>
            <a:r>
              <a:rPr lang="en-US" b="true" sz="2200">
                <a:solidFill>
                  <a:srgbClr val="000000"/>
                </a:solidFill>
                <a:latin typeface="Open Sans Bold"/>
                <a:ea typeface="Open Sans Bold"/>
                <a:cs typeface="Open Sans Bold"/>
                <a:sym typeface="Open Sans Bold"/>
              </a:rPr>
              <a:t>Transformation Numérique</a:t>
            </a:r>
            <a:r>
              <a:rPr lang="en-US" sz="2200">
                <a:solidFill>
                  <a:srgbClr val="000000"/>
                </a:solidFill>
                <a:latin typeface="Open Sans"/>
                <a:ea typeface="Open Sans"/>
                <a:cs typeface="Open Sans"/>
                <a:sym typeface="Open Sans"/>
              </a:rPr>
              <a:t> : Le passage vers des solutions numériques dans divers secteurs entraîne une acceptation croissante des plateformes en ligne pour les transactions de services.</a:t>
            </a:r>
          </a:p>
          <a:p>
            <a:pPr algn="just">
              <a:lnSpc>
                <a:spcPts val="3410"/>
              </a:lnSpc>
            </a:pPr>
          </a:p>
          <a:p>
            <a:pPr algn="just" marL="474981" indent="-237491" lvl="1">
              <a:lnSpc>
                <a:spcPts val="3410"/>
              </a:lnSpc>
              <a:buFont typeface="Arial"/>
              <a:buChar char="•"/>
            </a:pPr>
            <a:r>
              <a:rPr lang="en-US" b="true" sz="2200">
                <a:solidFill>
                  <a:srgbClr val="000000"/>
                </a:solidFill>
                <a:latin typeface="Open Sans Bold"/>
                <a:ea typeface="Open Sans Bold"/>
                <a:cs typeface="Open Sans Bold"/>
                <a:sym typeface="Open Sans Bold"/>
              </a:rPr>
              <a:t>Initiatives Gouvernementales</a:t>
            </a:r>
            <a:r>
              <a:rPr lang="en-US" sz="2200">
                <a:solidFill>
                  <a:srgbClr val="000000"/>
                </a:solidFill>
                <a:latin typeface="Open Sans"/>
                <a:ea typeface="Open Sans"/>
                <a:cs typeface="Open Sans"/>
                <a:sym typeface="Open Sans"/>
              </a:rPr>
              <a:t> : De nombreux gouvernements et ONG se concentrent sur la création d'emplois et le développement des compétences, offrant des opportunités de partenariats et de soutien.</a:t>
            </a:r>
          </a:p>
          <a:p>
            <a:pPr algn="just" marL="0" indent="0" lvl="0">
              <a:lnSpc>
                <a:spcPts val="3410"/>
              </a:lnSpc>
            </a:pPr>
          </a:p>
        </p:txBody>
      </p:sp>
      <p:grpSp>
        <p:nvGrpSpPr>
          <p:cNvPr name="Group 12" id="12"/>
          <p:cNvGrpSpPr/>
          <p:nvPr/>
        </p:nvGrpSpPr>
        <p:grpSpPr>
          <a:xfrm rot="0">
            <a:off x="15941633" y="7975432"/>
            <a:ext cx="3803190" cy="380319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5" id="15"/>
          <p:cNvGrpSpPr/>
          <p:nvPr/>
        </p:nvGrpSpPr>
        <p:grpSpPr>
          <a:xfrm rot="0">
            <a:off x="0" y="2649488"/>
            <a:ext cx="8680897" cy="711874"/>
            <a:chOff x="0" y="0"/>
            <a:chExt cx="2286327" cy="187489"/>
          </a:xfrm>
        </p:grpSpPr>
        <p:sp>
          <p:nvSpPr>
            <p:cNvPr name="Freeform 16" id="16"/>
            <p:cNvSpPr/>
            <p:nvPr/>
          </p:nvSpPr>
          <p:spPr>
            <a:xfrm flipH="false" flipV="false" rot="0">
              <a:off x="0" y="0"/>
              <a:ext cx="2286327" cy="187489"/>
            </a:xfrm>
            <a:custGeom>
              <a:avLst/>
              <a:gdLst/>
              <a:ahLst/>
              <a:cxnLst/>
              <a:rect r="r" b="b" t="t" l="l"/>
              <a:pathLst>
                <a:path h="187489" w="2286327">
                  <a:moveTo>
                    <a:pt x="45484" y="0"/>
                  </a:moveTo>
                  <a:lnTo>
                    <a:pt x="2240843" y="0"/>
                  </a:lnTo>
                  <a:cubicBezTo>
                    <a:pt x="2252906" y="0"/>
                    <a:pt x="2264475" y="4792"/>
                    <a:pt x="2273005" y="13322"/>
                  </a:cubicBezTo>
                  <a:cubicBezTo>
                    <a:pt x="2281535" y="21852"/>
                    <a:pt x="2286327" y="33421"/>
                    <a:pt x="2286327" y="45484"/>
                  </a:cubicBezTo>
                  <a:lnTo>
                    <a:pt x="2286327" y="142006"/>
                  </a:lnTo>
                  <a:cubicBezTo>
                    <a:pt x="2286327" y="154069"/>
                    <a:pt x="2281535" y="165638"/>
                    <a:pt x="2273005" y="174168"/>
                  </a:cubicBezTo>
                  <a:cubicBezTo>
                    <a:pt x="2264475" y="182697"/>
                    <a:pt x="2252906" y="187489"/>
                    <a:pt x="2240843" y="187489"/>
                  </a:cubicBezTo>
                  <a:lnTo>
                    <a:pt x="45484" y="187489"/>
                  </a:lnTo>
                  <a:cubicBezTo>
                    <a:pt x="33421" y="187489"/>
                    <a:pt x="21852" y="182697"/>
                    <a:pt x="13322" y="174168"/>
                  </a:cubicBezTo>
                  <a:cubicBezTo>
                    <a:pt x="4792" y="165638"/>
                    <a:pt x="0" y="154069"/>
                    <a:pt x="0" y="142006"/>
                  </a:cubicBezTo>
                  <a:lnTo>
                    <a:pt x="0" y="45484"/>
                  </a:lnTo>
                  <a:cubicBezTo>
                    <a:pt x="0" y="33421"/>
                    <a:pt x="4792" y="21852"/>
                    <a:pt x="13322" y="13322"/>
                  </a:cubicBezTo>
                  <a:cubicBezTo>
                    <a:pt x="21852" y="4792"/>
                    <a:pt x="33421" y="0"/>
                    <a:pt x="45484" y="0"/>
                  </a:cubicBezTo>
                  <a:close/>
                </a:path>
              </a:pathLst>
            </a:custGeom>
            <a:solidFill>
              <a:srgbClr val="17726D"/>
            </a:solidFill>
          </p:spPr>
        </p:sp>
        <p:sp>
          <p:nvSpPr>
            <p:cNvPr name="TextBox 17" id="17"/>
            <p:cNvSpPr txBox="true"/>
            <p:nvPr/>
          </p:nvSpPr>
          <p:spPr>
            <a:xfrm>
              <a:off x="0" y="-38100"/>
              <a:ext cx="2286327" cy="225589"/>
            </a:xfrm>
            <a:prstGeom prst="rect">
              <a:avLst/>
            </a:prstGeom>
          </p:spPr>
          <p:txBody>
            <a:bodyPr anchor="ctr" rtlCol="false" tIns="50800" lIns="50800" bIns="50800" rIns="50800"/>
            <a:lstStyle/>
            <a:p>
              <a:pPr algn="ctr">
                <a:lnSpc>
                  <a:spcPts val="3079"/>
                </a:lnSpc>
              </a:pPr>
              <a:r>
                <a:rPr lang="en-US" b="true" sz="2199">
                  <a:solidFill>
                    <a:srgbClr val="FFFFFF"/>
                  </a:solidFill>
                  <a:latin typeface="Inter Bold"/>
                  <a:ea typeface="Inter Bold"/>
                  <a:cs typeface="Inter Bold"/>
                  <a:sym typeface="Inter Bold"/>
                </a:rPr>
                <a:t>2. Analyse des Concurrents</a:t>
              </a:r>
            </a:p>
          </p:txBody>
        </p:sp>
      </p:gr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280659"/>
            <a:ext cx="9309161" cy="10287000"/>
            <a:chOff x="0" y="0"/>
            <a:chExt cx="2451795" cy="2709333"/>
          </a:xfrm>
        </p:grpSpPr>
        <p:sp>
          <p:nvSpPr>
            <p:cNvPr name="Freeform 3" id="3"/>
            <p:cNvSpPr/>
            <p:nvPr/>
          </p:nvSpPr>
          <p:spPr>
            <a:xfrm flipH="false" flipV="false" rot="0">
              <a:off x="0" y="0"/>
              <a:ext cx="2451795" cy="2709333"/>
            </a:xfrm>
            <a:custGeom>
              <a:avLst/>
              <a:gdLst/>
              <a:ahLst/>
              <a:cxnLst/>
              <a:rect r="r" b="b" t="t" l="l"/>
              <a:pathLst>
                <a:path h="2709333" w="2451795">
                  <a:moveTo>
                    <a:pt x="0" y="0"/>
                  </a:moveTo>
                  <a:lnTo>
                    <a:pt x="2451795" y="0"/>
                  </a:lnTo>
                  <a:lnTo>
                    <a:pt x="2451795" y="2709333"/>
                  </a:lnTo>
                  <a:lnTo>
                    <a:pt x="0" y="2709333"/>
                  </a:lnTo>
                  <a:close/>
                </a:path>
              </a:pathLst>
            </a:custGeom>
            <a:solidFill>
              <a:srgbClr val="17726D"/>
            </a:solidFill>
          </p:spPr>
        </p:sp>
        <p:sp>
          <p:nvSpPr>
            <p:cNvPr name="TextBox 4" id="4"/>
            <p:cNvSpPr txBox="true"/>
            <p:nvPr/>
          </p:nvSpPr>
          <p:spPr>
            <a:xfrm>
              <a:off x="0" y="-47625"/>
              <a:ext cx="2451795" cy="2756958"/>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flipV="true">
            <a:off x="839945" y="2418387"/>
            <a:ext cx="1858299" cy="0"/>
          </a:xfrm>
          <a:prstGeom prst="line">
            <a:avLst/>
          </a:prstGeom>
          <a:ln cap="flat" w="76200">
            <a:solidFill>
              <a:srgbClr val="EAE4D2"/>
            </a:solidFill>
            <a:prstDash val="solid"/>
            <a:headEnd type="none" len="sm" w="sm"/>
            <a:tailEnd type="none" len="sm" w="sm"/>
          </a:ln>
        </p:spPr>
      </p:sp>
      <p:sp>
        <p:nvSpPr>
          <p:cNvPr name="TextBox 6" id="6"/>
          <p:cNvSpPr txBox="true"/>
          <p:nvPr/>
        </p:nvSpPr>
        <p:spPr>
          <a:xfrm rot="0">
            <a:off x="369291" y="552744"/>
            <a:ext cx="8939870" cy="919023"/>
          </a:xfrm>
          <a:prstGeom prst="rect">
            <a:avLst/>
          </a:prstGeom>
        </p:spPr>
        <p:txBody>
          <a:bodyPr anchor="t" rtlCol="false" tIns="0" lIns="0" bIns="0" rIns="0">
            <a:spAutoFit/>
          </a:bodyPr>
          <a:lstStyle/>
          <a:p>
            <a:pPr algn="l">
              <a:lnSpc>
                <a:spcPts val="7036"/>
              </a:lnSpc>
            </a:pPr>
            <a:r>
              <a:rPr lang="en-US" sz="6701" b="true">
                <a:solidFill>
                  <a:srgbClr val="FFFFFF"/>
                </a:solidFill>
                <a:latin typeface="Inter Bold"/>
                <a:ea typeface="Inter Bold"/>
                <a:cs typeface="Inter Bold"/>
                <a:sym typeface="Inter Bold"/>
              </a:rPr>
              <a:t>MARKET RESEARCH</a:t>
            </a:r>
          </a:p>
        </p:txBody>
      </p:sp>
      <p:sp>
        <p:nvSpPr>
          <p:cNvPr name="TextBox 7" id="7"/>
          <p:cNvSpPr txBox="true"/>
          <p:nvPr/>
        </p:nvSpPr>
        <p:spPr>
          <a:xfrm rot="0">
            <a:off x="0" y="3285162"/>
            <a:ext cx="8680897" cy="6407078"/>
          </a:xfrm>
          <a:prstGeom prst="rect">
            <a:avLst/>
          </a:prstGeom>
        </p:spPr>
        <p:txBody>
          <a:bodyPr anchor="t" rtlCol="false" tIns="0" lIns="0" bIns="0" rIns="0">
            <a:spAutoFit/>
          </a:bodyPr>
          <a:lstStyle/>
          <a:p>
            <a:pPr algn="just" marL="478416" indent="-239208" lvl="1">
              <a:lnSpc>
                <a:spcPts val="3434"/>
              </a:lnSpc>
              <a:buFont typeface="Arial"/>
              <a:buChar char="•"/>
            </a:pPr>
            <a:r>
              <a:rPr lang="en-US" b="true" sz="2215">
                <a:solidFill>
                  <a:srgbClr val="FFFFFF"/>
                </a:solidFill>
                <a:latin typeface="Open Sans Bold"/>
                <a:ea typeface="Open Sans Bold"/>
                <a:cs typeface="Open Sans Bold"/>
                <a:sym typeface="Open Sans Bold"/>
              </a:rPr>
              <a:t>Problèmes de Confiance </a:t>
            </a:r>
            <a:r>
              <a:rPr lang="en-US" sz="2215">
                <a:solidFill>
                  <a:srgbClr val="FFFFFF"/>
                </a:solidFill>
                <a:latin typeface="Open Sans"/>
                <a:ea typeface="Open Sans"/>
                <a:cs typeface="Open Sans"/>
                <a:sym typeface="Open Sans"/>
              </a:rPr>
              <a:t>: Les nouvelles plateformes peuvent avoir du mal à établir rapidement la confiance, car de nombreux utilisateurs comptent sur des relations établies pour embaucher des professionnels.</a:t>
            </a:r>
          </a:p>
          <a:p>
            <a:pPr algn="just">
              <a:lnSpc>
                <a:spcPts val="3434"/>
              </a:lnSpc>
            </a:pPr>
          </a:p>
          <a:p>
            <a:pPr algn="just" marL="478416" indent="-239208" lvl="1">
              <a:lnSpc>
                <a:spcPts val="3434"/>
              </a:lnSpc>
              <a:buFont typeface="Arial"/>
              <a:buChar char="•"/>
            </a:pPr>
            <a:r>
              <a:rPr lang="en-US" b="true" sz="2215">
                <a:solidFill>
                  <a:srgbClr val="FFFFFF"/>
                </a:solidFill>
                <a:latin typeface="Open Sans Bold"/>
                <a:ea typeface="Open Sans Bold"/>
                <a:cs typeface="Open Sans Bold"/>
                <a:sym typeface="Open Sans Bold"/>
              </a:rPr>
              <a:t>Accessibilité Internet</a:t>
            </a:r>
            <a:r>
              <a:rPr lang="en-US" sz="2215">
                <a:solidFill>
                  <a:srgbClr val="FFFFFF"/>
                </a:solidFill>
                <a:latin typeface="Open Sans"/>
                <a:ea typeface="Open Sans"/>
                <a:cs typeface="Open Sans"/>
                <a:sym typeface="Open Sans"/>
              </a:rPr>
              <a:t> : Bien que les zones urbaines puissent avoir une bonne connectivité Internet, les zones rurales sont souvent confrontées à des défis, nécessitant des méthodes d'accès alternatives comme le USSD.</a:t>
            </a:r>
          </a:p>
          <a:p>
            <a:pPr algn="just">
              <a:lnSpc>
                <a:spcPts val="3434"/>
              </a:lnSpc>
            </a:pPr>
          </a:p>
          <a:p>
            <a:pPr algn="just" marL="478416" indent="-239208" lvl="1">
              <a:lnSpc>
                <a:spcPts val="3434"/>
              </a:lnSpc>
              <a:buFont typeface="Arial"/>
              <a:buChar char="•"/>
            </a:pPr>
            <a:r>
              <a:rPr lang="en-US" b="true" sz="2215">
                <a:solidFill>
                  <a:srgbClr val="FFFFFF"/>
                </a:solidFill>
                <a:latin typeface="Open Sans Bold"/>
                <a:ea typeface="Open Sans Bold"/>
                <a:cs typeface="Open Sans Bold"/>
                <a:sym typeface="Open Sans Bold"/>
              </a:rPr>
              <a:t>Concurrence des Marchés Informels</a:t>
            </a:r>
            <a:r>
              <a:rPr lang="en-US" sz="2215">
                <a:solidFill>
                  <a:srgbClr val="FFFFFF"/>
                </a:solidFill>
                <a:latin typeface="Open Sans"/>
                <a:ea typeface="Open Sans"/>
                <a:cs typeface="Open Sans"/>
                <a:sym typeface="Open Sans"/>
              </a:rPr>
              <a:t> : Les réseaux informels solides peuvent poser un défi aux plateformes numériques, en particulier dans les zones où les connexions personnelles sont préférées.</a:t>
            </a:r>
          </a:p>
          <a:p>
            <a:pPr algn="just" marL="0" indent="0" lvl="0">
              <a:lnSpc>
                <a:spcPts val="3434"/>
              </a:lnSpc>
            </a:pPr>
          </a:p>
        </p:txBody>
      </p:sp>
      <p:grpSp>
        <p:nvGrpSpPr>
          <p:cNvPr name="Group 8" id="8"/>
          <p:cNvGrpSpPr/>
          <p:nvPr/>
        </p:nvGrpSpPr>
        <p:grpSpPr>
          <a:xfrm rot="0">
            <a:off x="10096657" y="653223"/>
            <a:ext cx="7162643" cy="667853"/>
            <a:chOff x="0" y="0"/>
            <a:chExt cx="1886457" cy="175896"/>
          </a:xfrm>
        </p:grpSpPr>
        <p:sp>
          <p:nvSpPr>
            <p:cNvPr name="Freeform 9" id="9"/>
            <p:cNvSpPr/>
            <p:nvPr/>
          </p:nvSpPr>
          <p:spPr>
            <a:xfrm flipH="false" flipV="false" rot="0">
              <a:off x="0" y="0"/>
              <a:ext cx="1886457" cy="175896"/>
            </a:xfrm>
            <a:custGeom>
              <a:avLst/>
              <a:gdLst/>
              <a:ahLst/>
              <a:cxnLst/>
              <a:rect r="r" b="b" t="t" l="l"/>
              <a:pathLst>
                <a:path h="175896" w="1886457">
                  <a:moveTo>
                    <a:pt x="55125" y="0"/>
                  </a:moveTo>
                  <a:lnTo>
                    <a:pt x="1831333" y="0"/>
                  </a:lnTo>
                  <a:cubicBezTo>
                    <a:pt x="1861777" y="0"/>
                    <a:pt x="1886457" y="24680"/>
                    <a:pt x="1886457" y="55125"/>
                  </a:cubicBezTo>
                  <a:lnTo>
                    <a:pt x="1886457" y="120771"/>
                  </a:lnTo>
                  <a:cubicBezTo>
                    <a:pt x="1886457" y="151215"/>
                    <a:pt x="1861777" y="175896"/>
                    <a:pt x="1831333" y="175896"/>
                  </a:cubicBezTo>
                  <a:lnTo>
                    <a:pt x="55125" y="175896"/>
                  </a:lnTo>
                  <a:cubicBezTo>
                    <a:pt x="24680" y="175896"/>
                    <a:pt x="0" y="151215"/>
                    <a:pt x="0" y="120771"/>
                  </a:cubicBezTo>
                  <a:lnTo>
                    <a:pt x="0" y="55125"/>
                  </a:lnTo>
                  <a:cubicBezTo>
                    <a:pt x="0" y="24680"/>
                    <a:pt x="24680" y="0"/>
                    <a:pt x="55125" y="0"/>
                  </a:cubicBezTo>
                  <a:close/>
                </a:path>
              </a:pathLst>
            </a:custGeom>
            <a:solidFill>
              <a:srgbClr val="17726D"/>
            </a:solidFill>
          </p:spPr>
        </p:sp>
        <p:sp>
          <p:nvSpPr>
            <p:cNvPr name="TextBox 10" id="10"/>
            <p:cNvSpPr txBox="true"/>
            <p:nvPr/>
          </p:nvSpPr>
          <p:spPr>
            <a:xfrm>
              <a:off x="0" y="-38100"/>
              <a:ext cx="1886457" cy="213996"/>
            </a:xfrm>
            <a:prstGeom prst="rect">
              <a:avLst/>
            </a:prstGeom>
          </p:spPr>
          <p:txBody>
            <a:bodyPr anchor="ctr" rtlCol="false" tIns="50800" lIns="50800" bIns="50800" rIns="50800"/>
            <a:lstStyle/>
            <a:p>
              <a:pPr algn="ctr">
                <a:lnSpc>
                  <a:spcPts val="3079"/>
                </a:lnSpc>
              </a:pPr>
              <a:r>
                <a:rPr lang="en-US" b="true" sz="2199">
                  <a:solidFill>
                    <a:srgbClr val="FFFFFF"/>
                  </a:solidFill>
                  <a:latin typeface="Inter Bold"/>
                  <a:ea typeface="Inter Bold"/>
                  <a:cs typeface="Inter Bold"/>
                  <a:sym typeface="Inter Bold"/>
                </a:rPr>
                <a:t>5.Opportunités</a:t>
              </a:r>
            </a:p>
          </p:txBody>
        </p:sp>
      </p:grpSp>
      <p:sp>
        <p:nvSpPr>
          <p:cNvPr name="TextBox 11" id="11"/>
          <p:cNvSpPr txBox="true"/>
          <p:nvPr/>
        </p:nvSpPr>
        <p:spPr>
          <a:xfrm rot="0">
            <a:off x="10096657" y="1687195"/>
            <a:ext cx="7455348" cy="6836410"/>
          </a:xfrm>
          <a:prstGeom prst="rect">
            <a:avLst/>
          </a:prstGeom>
        </p:spPr>
        <p:txBody>
          <a:bodyPr anchor="t" rtlCol="false" tIns="0" lIns="0" bIns="0" rIns="0">
            <a:spAutoFit/>
          </a:bodyPr>
          <a:lstStyle/>
          <a:p>
            <a:pPr algn="just" marL="474981" indent="-237491" lvl="1">
              <a:lnSpc>
                <a:spcPts val="3410"/>
              </a:lnSpc>
              <a:buFont typeface="Arial"/>
              <a:buChar char="•"/>
            </a:pPr>
            <a:r>
              <a:rPr lang="en-US" b="true" sz="2200">
                <a:solidFill>
                  <a:srgbClr val="000000"/>
                </a:solidFill>
                <a:latin typeface="Open Sans Bold"/>
                <a:ea typeface="Open Sans Bold"/>
                <a:cs typeface="Open Sans Bold"/>
                <a:sym typeface="Open Sans Bold"/>
              </a:rPr>
              <a:t>Partenariats avec des ONG</a:t>
            </a:r>
            <a:r>
              <a:rPr lang="en-US" sz="2200">
                <a:solidFill>
                  <a:srgbClr val="000000"/>
                </a:solidFill>
                <a:latin typeface="Open Sans"/>
                <a:ea typeface="Open Sans"/>
                <a:cs typeface="Open Sans"/>
                <a:sym typeface="Open Sans"/>
              </a:rPr>
              <a:t> : Collaborer avec des ONG axées sur l'emploi et le développement des compétences peut améliorer la crédibilité et la portée de la plateforme.</a:t>
            </a:r>
          </a:p>
          <a:p>
            <a:pPr algn="just">
              <a:lnSpc>
                <a:spcPts val="3410"/>
              </a:lnSpc>
            </a:pPr>
          </a:p>
          <a:p>
            <a:pPr algn="just" marL="474981" indent="-237491" lvl="1">
              <a:lnSpc>
                <a:spcPts val="3410"/>
              </a:lnSpc>
              <a:buFont typeface="Arial"/>
              <a:buChar char="•"/>
            </a:pPr>
            <a:r>
              <a:rPr lang="en-US" b="true" sz="2200">
                <a:solidFill>
                  <a:srgbClr val="000000"/>
                </a:solidFill>
                <a:latin typeface="Open Sans Bold"/>
                <a:ea typeface="Open Sans Bold"/>
                <a:cs typeface="Open Sans Bold"/>
                <a:sym typeface="Open Sans Bold"/>
              </a:rPr>
              <a:t>Expansion des Offres de Services </a:t>
            </a:r>
            <a:r>
              <a:rPr lang="en-US" sz="2200">
                <a:solidFill>
                  <a:srgbClr val="000000"/>
                </a:solidFill>
                <a:latin typeface="Open Sans"/>
                <a:ea typeface="Open Sans"/>
                <a:cs typeface="Open Sans"/>
                <a:sym typeface="Open Sans"/>
              </a:rPr>
              <a:t>: Ajouter davantage de métiers et de services connexes (par exemple, nettoyage à domicile, jardinage) peut attirer une clientèle plus large.</a:t>
            </a:r>
          </a:p>
          <a:p>
            <a:pPr algn="just">
              <a:lnSpc>
                <a:spcPts val="3410"/>
              </a:lnSpc>
            </a:pPr>
          </a:p>
          <a:p>
            <a:pPr algn="just" marL="474981" indent="-237491" lvl="1">
              <a:lnSpc>
                <a:spcPts val="3410"/>
              </a:lnSpc>
              <a:buFont typeface="Arial"/>
              <a:buChar char="•"/>
            </a:pPr>
            <a:r>
              <a:rPr lang="en-US" b="true" sz="2200">
                <a:solidFill>
                  <a:srgbClr val="000000"/>
                </a:solidFill>
                <a:latin typeface="Open Sans Bold"/>
                <a:ea typeface="Open Sans Bold"/>
                <a:cs typeface="Open Sans Bold"/>
                <a:sym typeface="Open Sans Bold"/>
              </a:rPr>
              <a:t>Programmes de Formation et de Certification </a:t>
            </a:r>
            <a:r>
              <a:rPr lang="en-US" sz="2200">
                <a:solidFill>
                  <a:srgbClr val="000000"/>
                </a:solidFill>
                <a:latin typeface="Open Sans"/>
                <a:ea typeface="Open Sans"/>
                <a:cs typeface="Open Sans"/>
                <a:sym typeface="Open Sans"/>
              </a:rPr>
              <a:t>: Offrir une formation pour les professionnels peut améliorer la qualité des services et la confiance des utilisateurs, différenciant ainsi la plateforme des concurrents.</a:t>
            </a:r>
          </a:p>
          <a:p>
            <a:pPr algn="just" marL="0" indent="0" lvl="0">
              <a:lnSpc>
                <a:spcPts val="3410"/>
              </a:lnSpc>
            </a:pPr>
          </a:p>
        </p:txBody>
      </p:sp>
      <p:grpSp>
        <p:nvGrpSpPr>
          <p:cNvPr name="Group 12" id="12"/>
          <p:cNvGrpSpPr/>
          <p:nvPr/>
        </p:nvGrpSpPr>
        <p:grpSpPr>
          <a:xfrm rot="0">
            <a:off x="15941633" y="7975432"/>
            <a:ext cx="3803190" cy="380319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5" id="15"/>
          <p:cNvGrpSpPr/>
          <p:nvPr/>
        </p:nvGrpSpPr>
        <p:grpSpPr>
          <a:xfrm rot="0">
            <a:off x="0" y="2649488"/>
            <a:ext cx="8680897" cy="711874"/>
            <a:chOff x="0" y="0"/>
            <a:chExt cx="2286327" cy="187489"/>
          </a:xfrm>
        </p:grpSpPr>
        <p:sp>
          <p:nvSpPr>
            <p:cNvPr name="Freeform 16" id="16"/>
            <p:cNvSpPr/>
            <p:nvPr/>
          </p:nvSpPr>
          <p:spPr>
            <a:xfrm flipH="false" flipV="false" rot="0">
              <a:off x="0" y="0"/>
              <a:ext cx="2286327" cy="187489"/>
            </a:xfrm>
            <a:custGeom>
              <a:avLst/>
              <a:gdLst/>
              <a:ahLst/>
              <a:cxnLst/>
              <a:rect r="r" b="b" t="t" l="l"/>
              <a:pathLst>
                <a:path h="187489" w="2286327">
                  <a:moveTo>
                    <a:pt x="45484" y="0"/>
                  </a:moveTo>
                  <a:lnTo>
                    <a:pt x="2240843" y="0"/>
                  </a:lnTo>
                  <a:cubicBezTo>
                    <a:pt x="2252906" y="0"/>
                    <a:pt x="2264475" y="4792"/>
                    <a:pt x="2273005" y="13322"/>
                  </a:cubicBezTo>
                  <a:cubicBezTo>
                    <a:pt x="2281535" y="21852"/>
                    <a:pt x="2286327" y="33421"/>
                    <a:pt x="2286327" y="45484"/>
                  </a:cubicBezTo>
                  <a:lnTo>
                    <a:pt x="2286327" y="142006"/>
                  </a:lnTo>
                  <a:cubicBezTo>
                    <a:pt x="2286327" y="154069"/>
                    <a:pt x="2281535" y="165638"/>
                    <a:pt x="2273005" y="174168"/>
                  </a:cubicBezTo>
                  <a:cubicBezTo>
                    <a:pt x="2264475" y="182697"/>
                    <a:pt x="2252906" y="187489"/>
                    <a:pt x="2240843" y="187489"/>
                  </a:cubicBezTo>
                  <a:lnTo>
                    <a:pt x="45484" y="187489"/>
                  </a:lnTo>
                  <a:cubicBezTo>
                    <a:pt x="33421" y="187489"/>
                    <a:pt x="21852" y="182697"/>
                    <a:pt x="13322" y="174168"/>
                  </a:cubicBezTo>
                  <a:cubicBezTo>
                    <a:pt x="4792" y="165638"/>
                    <a:pt x="0" y="154069"/>
                    <a:pt x="0" y="142006"/>
                  </a:cubicBezTo>
                  <a:lnTo>
                    <a:pt x="0" y="45484"/>
                  </a:lnTo>
                  <a:cubicBezTo>
                    <a:pt x="0" y="33421"/>
                    <a:pt x="4792" y="21852"/>
                    <a:pt x="13322" y="13322"/>
                  </a:cubicBezTo>
                  <a:cubicBezTo>
                    <a:pt x="21852" y="4792"/>
                    <a:pt x="33421" y="0"/>
                    <a:pt x="45484" y="0"/>
                  </a:cubicBezTo>
                  <a:close/>
                </a:path>
              </a:pathLst>
            </a:custGeom>
            <a:solidFill>
              <a:srgbClr val="17726D"/>
            </a:solidFill>
          </p:spPr>
        </p:sp>
        <p:sp>
          <p:nvSpPr>
            <p:cNvPr name="TextBox 17" id="17"/>
            <p:cNvSpPr txBox="true"/>
            <p:nvPr/>
          </p:nvSpPr>
          <p:spPr>
            <a:xfrm>
              <a:off x="0" y="-38100"/>
              <a:ext cx="2286327" cy="225589"/>
            </a:xfrm>
            <a:prstGeom prst="rect">
              <a:avLst/>
            </a:prstGeom>
          </p:spPr>
          <p:txBody>
            <a:bodyPr anchor="ctr" rtlCol="false" tIns="50800" lIns="50800" bIns="50800" rIns="50800"/>
            <a:lstStyle/>
            <a:p>
              <a:pPr algn="ctr">
                <a:lnSpc>
                  <a:spcPts val="3079"/>
                </a:lnSpc>
              </a:pPr>
              <a:r>
                <a:rPr lang="en-US" b="true" sz="2199">
                  <a:solidFill>
                    <a:srgbClr val="FFFFFF"/>
                  </a:solidFill>
                  <a:latin typeface="Inter Bold"/>
                  <a:ea typeface="Inter Bold"/>
                  <a:cs typeface="Inter Bold"/>
                  <a:sym typeface="Inter Bold"/>
                </a:rPr>
                <a:t>4. Défis du Marché</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86411" y="2105463"/>
            <a:ext cx="7956703" cy="7956703"/>
          </a:xfrm>
          <a:prstGeom prst="rect">
            <a:avLst/>
          </a:prstGeom>
        </p:spPr>
      </p:pic>
      <p:grpSp>
        <p:nvGrpSpPr>
          <p:cNvPr name="Group 3" id="3"/>
          <p:cNvGrpSpPr/>
          <p:nvPr/>
        </p:nvGrpSpPr>
        <p:grpSpPr>
          <a:xfrm rot="0">
            <a:off x="8510867" y="457494"/>
            <a:ext cx="9777133" cy="1495425"/>
            <a:chOff x="0" y="0"/>
            <a:chExt cx="2575047" cy="393857"/>
          </a:xfrm>
        </p:grpSpPr>
        <p:sp>
          <p:nvSpPr>
            <p:cNvPr name="Freeform 4" id="4"/>
            <p:cNvSpPr/>
            <p:nvPr/>
          </p:nvSpPr>
          <p:spPr>
            <a:xfrm flipH="false" flipV="false" rot="0">
              <a:off x="0" y="0"/>
              <a:ext cx="2575047" cy="393857"/>
            </a:xfrm>
            <a:custGeom>
              <a:avLst/>
              <a:gdLst/>
              <a:ahLst/>
              <a:cxnLst/>
              <a:rect r="r" b="b" t="t" l="l"/>
              <a:pathLst>
                <a:path h="393857" w="2575047">
                  <a:moveTo>
                    <a:pt x="0" y="0"/>
                  </a:moveTo>
                  <a:lnTo>
                    <a:pt x="2575047" y="0"/>
                  </a:lnTo>
                  <a:lnTo>
                    <a:pt x="2575047" y="393857"/>
                  </a:lnTo>
                  <a:lnTo>
                    <a:pt x="0" y="393857"/>
                  </a:lnTo>
                  <a:close/>
                </a:path>
              </a:pathLst>
            </a:custGeom>
            <a:solidFill>
              <a:srgbClr val="17726D"/>
            </a:solidFill>
          </p:spPr>
        </p:sp>
        <p:sp>
          <p:nvSpPr>
            <p:cNvPr name="TextBox 5" id="5"/>
            <p:cNvSpPr txBox="true"/>
            <p:nvPr/>
          </p:nvSpPr>
          <p:spPr>
            <a:xfrm>
              <a:off x="0" y="-47625"/>
              <a:ext cx="2575047" cy="441482"/>
            </a:xfrm>
            <a:prstGeom prst="rect">
              <a:avLst/>
            </a:prstGeom>
          </p:spPr>
          <p:txBody>
            <a:bodyPr anchor="ctr" rtlCol="false" tIns="50800" lIns="50800" bIns="50800" rIns="50800"/>
            <a:lstStyle/>
            <a:p>
              <a:pPr algn="ctr">
                <a:lnSpc>
                  <a:spcPts val="2479"/>
                </a:lnSpc>
              </a:pPr>
            </a:p>
          </p:txBody>
        </p:sp>
      </p:grpSp>
      <p:sp>
        <p:nvSpPr>
          <p:cNvPr name="Freeform 6" id="6"/>
          <p:cNvSpPr/>
          <p:nvPr/>
        </p:nvSpPr>
        <p:spPr>
          <a:xfrm flipH="false" flipV="false" rot="0">
            <a:off x="14030188" y="963360"/>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516967" y="7065996"/>
            <a:ext cx="4384608" cy="438460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0" id="10"/>
          <p:cNvSpPr txBox="true"/>
          <p:nvPr/>
        </p:nvSpPr>
        <p:spPr>
          <a:xfrm rot="0">
            <a:off x="839945" y="533694"/>
            <a:ext cx="7528047" cy="753228"/>
          </a:xfrm>
          <a:prstGeom prst="rect">
            <a:avLst/>
          </a:prstGeom>
        </p:spPr>
        <p:txBody>
          <a:bodyPr anchor="t" rtlCol="false" tIns="0" lIns="0" bIns="0" rIns="0">
            <a:spAutoFit/>
          </a:bodyPr>
          <a:lstStyle/>
          <a:p>
            <a:pPr algn="l">
              <a:lnSpc>
                <a:spcPts val="5726"/>
              </a:lnSpc>
            </a:pPr>
            <a:r>
              <a:rPr lang="en-US" sz="5453" b="true">
                <a:solidFill>
                  <a:srgbClr val="17726D"/>
                </a:solidFill>
                <a:latin typeface="Inter Bold"/>
                <a:ea typeface="Inter Bold"/>
                <a:cs typeface="Inter Bold"/>
                <a:sym typeface="Inter Bold"/>
              </a:rPr>
              <a:t>MARKERT RESEARCH</a:t>
            </a:r>
          </a:p>
        </p:txBody>
      </p:sp>
      <p:sp>
        <p:nvSpPr>
          <p:cNvPr name="TextBox 11" id="11"/>
          <p:cNvSpPr txBox="true"/>
          <p:nvPr/>
        </p:nvSpPr>
        <p:spPr>
          <a:xfrm rot="0">
            <a:off x="849470" y="1518579"/>
            <a:ext cx="6921797" cy="712444"/>
          </a:xfrm>
          <a:prstGeom prst="rect">
            <a:avLst/>
          </a:prstGeom>
        </p:spPr>
        <p:txBody>
          <a:bodyPr anchor="t" rtlCol="false" tIns="0" lIns="0" bIns="0" rIns="0">
            <a:spAutoFit/>
          </a:bodyPr>
          <a:lstStyle/>
          <a:p>
            <a:pPr algn="l" marL="0" indent="0" lvl="0">
              <a:lnSpc>
                <a:spcPts val="5879"/>
              </a:lnSpc>
            </a:pPr>
            <a:r>
              <a:rPr lang="en-US" b="true" sz="4199" spc="310">
                <a:solidFill>
                  <a:srgbClr val="000000"/>
                </a:solidFill>
                <a:latin typeface="Open Sans Bold"/>
                <a:ea typeface="Open Sans Bold"/>
                <a:cs typeface="Open Sans Bold"/>
                <a:sym typeface="Open Sans Bold"/>
              </a:rPr>
              <a:t>CONCLUSION</a:t>
            </a:r>
          </a:p>
        </p:txBody>
      </p:sp>
      <p:sp>
        <p:nvSpPr>
          <p:cNvPr name="TextBox 12" id="12"/>
          <p:cNvSpPr txBox="true"/>
          <p:nvPr/>
        </p:nvSpPr>
        <p:spPr>
          <a:xfrm rot="0">
            <a:off x="14762525" y="970256"/>
            <a:ext cx="3191396" cy="422221"/>
          </a:xfrm>
          <a:prstGeom prst="rect">
            <a:avLst/>
          </a:prstGeom>
        </p:spPr>
        <p:txBody>
          <a:bodyPr anchor="t" rtlCol="false" tIns="0" lIns="0" bIns="0" rIns="0">
            <a:spAutoFit/>
          </a:bodyPr>
          <a:lstStyle/>
          <a:p>
            <a:pPr algn="l">
              <a:lnSpc>
                <a:spcPts val="3499"/>
              </a:lnSpc>
            </a:pPr>
            <a:r>
              <a:rPr lang="en-US" sz="2499" b="true">
                <a:solidFill>
                  <a:srgbClr val="FFFFFF"/>
                </a:solidFill>
                <a:latin typeface="Open Sans Semi-Bold"/>
                <a:ea typeface="Open Sans Semi-Bold"/>
                <a:cs typeface="Open Sans Semi-Bold"/>
                <a:sym typeface="Open Sans Semi-Bold"/>
              </a:rPr>
              <a:t>sev</a:t>
            </a:r>
          </a:p>
        </p:txBody>
      </p:sp>
      <p:sp>
        <p:nvSpPr>
          <p:cNvPr name="TextBox 13" id="13"/>
          <p:cNvSpPr txBox="true"/>
          <p:nvPr/>
        </p:nvSpPr>
        <p:spPr>
          <a:xfrm rot="0">
            <a:off x="1799441" y="5835027"/>
            <a:ext cx="4730644" cy="1371594"/>
          </a:xfrm>
          <a:prstGeom prst="rect">
            <a:avLst/>
          </a:prstGeom>
        </p:spPr>
        <p:txBody>
          <a:bodyPr anchor="t" rtlCol="false" tIns="0" lIns="0" bIns="0" rIns="0">
            <a:spAutoFit/>
          </a:bodyPr>
          <a:lstStyle/>
          <a:p>
            <a:pPr algn="ctr">
              <a:lnSpc>
                <a:spcPts val="10499"/>
              </a:lnSpc>
            </a:pPr>
            <a:r>
              <a:rPr lang="en-US" b="true" sz="9999">
                <a:solidFill>
                  <a:srgbClr val="17726D"/>
                </a:solidFill>
                <a:latin typeface="Inter Heavy"/>
                <a:ea typeface="Inter Heavy"/>
                <a:cs typeface="Inter Heavy"/>
                <a:sym typeface="Inter Heavy"/>
              </a:rPr>
              <a:t>90%</a:t>
            </a:r>
          </a:p>
        </p:txBody>
      </p:sp>
      <p:sp>
        <p:nvSpPr>
          <p:cNvPr name="TextBox 14" id="14"/>
          <p:cNvSpPr txBox="true"/>
          <p:nvPr/>
        </p:nvSpPr>
        <p:spPr>
          <a:xfrm rot="0">
            <a:off x="8510867" y="2663747"/>
            <a:ext cx="8748433" cy="5096416"/>
          </a:xfrm>
          <a:prstGeom prst="rect">
            <a:avLst/>
          </a:prstGeom>
        </p:spPr>
        <p:txBody>
          <a:bodyPr anchor="t" rtlCol="false" tIns="0" lIns="0" bIns="0" rIns="0">
            <a:spAutoFit/>
          </a:bodyPr>
          <a:lstStyle/>
          <a:p>
            <a:pPr algn="just" marL="0" indent="0" lvl="0">
              <a:lnSpc>
                <a:spcPts val="4079"/>
              </a:lnSpc>
            </a:pPr>
            <a:r>
              <a:rPr lang="en-US" sz="2400">
                <a:solidFill>
                  <a:srgbClr val="000000"/>
                </a:solidFill>
                <a:latin typeface="Open Sans"/>
                <a:ea typeface="Open Sans"/>
                <a:cs typeface="Open Sans"/>
                <a:sym typeface="Open Sans"/>
              </a:rPr>
              <a:t>Le marché pour connecter les clients aux professionnels en Afrique présente d'importantes opportunités en raison de l'adoption numérique croissante et de la demande de services qualifiés. En tirant parti de la technologie et en abordant les défis uniques de la région, une solution multi-plateforme peut combler les lacunes existantes sur le marché, rationaliser l'accès aux services et améliorer la satisfaction des clients. Une recherche continue et une adaptation aux tendances du marché seront essentielles pour réussir.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945152"/>
            <a:chOff x="0" y="0"/>
            <a:chExt cx="4816593" cy="775678"/>
          </a:xfrm>
        </p:grpSpPr>
        <p:sp>
          <p:nvSpPr>
            <p:cNvPr name="Freeform 3" id="3"/>
            <p:cNvSpPr/>
            <p:nvPr/>
          </p:nvSpPr>
          <p:spPr>
            <a:xfrm flipH="false" flipV="false" rot="0">
              <a:off x="0" y="0"/>
              <a:ext cx="4816592" cy="775678"/>
            </a:xfrm>
            <a:custGeom>
              <a:avLst/>
              <a:gdLst/>
              <a:ahLst/>
              <a:cxnLst/>
              <a:rect r="r" b="b" t="t" l="l"/>
              <a:pathLst>
                <a:path h="775678" w="4816592">
                  <a:moveTo>
                    <a:pt x="0" y="0"/>
                  </a:moveTo>
                  <a:lnTo>
                    <a:pt x="4816592" y="0"/>
                  </a:lnTo>
                  <a:lnTo>
                    <a:pt x="4816592" y="775678"/>
                  </a:lnTo>
                  <a:lnTo>
                    <a:pt x="0" y="775678"/>
                  </a:lnTo>
                  <a:close/>
                </a:path>
              </a:pathLst>
            </a:custGeom>
            <a:solidFill>
              <a:srgbClr val="17726D"/>
            </a:solidFill>
          </p:spPr>
        </p:sp>
        <p:sp>
          <p:nvSpPr>
            <p:cNvPr name="TextBox 4" id="4"/>
            <p:cNvSpPr txBox="true"/>
            <p:nvPr/>
          </p:nvSpPr>
          <p:spPr>
            <a:xfrm>
              <a:off x="0" y="-47625"/>
              <a:ext cx="4816593" cy="823303"/>
            </a:xfrm>
            <a:prstGeom prst="rect">
              <a:avLst/>
            </a:prstGeom>
          </p:spPr>
          <p:txBody>
            <a:bodyPr anchor="ctr" rtlCol="false" tIns="50800" lIns="50800" bIns="50800" rIns="50800"/>
            <a:lstStyle/>
            <a:p>
              <a:pPr algn="ctr">
                <a:lnSpc>
                  <a:spcPts val="2479"/>
                </a:lnSpc>
              </a:pPr>
            </a:p>
          </p:txBody>
        </p:sp>
      </p:grpSp>
      <p:sp>
        <p:nvSpPr>
          <p:cNvPr name="TextBox 5" id="5"/>
          <p:cNvSpPr txBox="true"/>
          <p:nvPr/>
        </p:nvSpPr>
        <p:spPr>
          <a:xfrm rot="0">
            <a:off x="820895" y="4631674"/>
            <a:ext cx="6127720" cy="1937385"/>
          </a:xfrm>
          <a:prstGeom prst="rect">
            <a:avLst/>
          </a:prstGeom>
        </p:spPr>
        <p:txBody>
          <a:bodyPr anchor="t" rtlCol="false" tIns="0" lIns="0" bIns="0" rIns="0">
            <a:spAutoFit/>
          </a:bodyPr>
          <a:lstStyle/>
          <a:p>
            <a:pPr algn="l">
              <a:lnSpc>
                <a:spcPts val="7560"/>
              </a:lnSpc>
            </a:pPr>
            <a:r>
              <a:rPr lang="en-US" sz="7200" b="true">
                <a:solidFill>
                  <a:srgbClr val="17726D"/>
                </a:solidFill>
                <a:latin typeface="Inter Bold"/>
                <a:ea typeface="Inter Bold"/>
                <a:cs typeface="Inter Bold"/>
                <a:sym typeface="Inter Bold"/>
              </a:rPr>
              <a:t>BUSINESS MODEL</a:t>
            </a:r>
          </a:p>
        </p:txBody>
      </p:sp>
      <p:sp>
        <p:nvSpPr>
          <p:cNvPr name="TextBox 6" id="6"/>
          <p:cNvSpPr txBox="true"/>
          <p:nvPr/>
        </p:nvSpPr>
        <p:spPr>
          <a:xfrm rot="0">
            <a:off x="849470" y="6607159"/>
            <a:ext cx="6099145" cy="396240"/>
          </a:xfrm>
          <a:prstGeom prst="rect">
            <a:avLst/>
          </a:prstGeom>
        </p:spPr>
        <p:txBody>
          <a:bodyPr anchor="t" rtlCol="false" tIns="0" lIns="0" bIns="0" rIns="0">
            <a:spAutoFit/>
          </a:bodyPr>
          <a:lstStyle/>
          <a:p>
            <a:pPr algn="l" marL="0" indent="0" lvl="0">
              <a:lnSpc>
                <a:spcPts val="3359"/>
              </a:lnSpc>
            </a:pPr>
            <a:r>
              <a:rPr lang="en-US" b="true" sz="2400" spc="177">
                <a:solidFill>
                  <a:srgbClr val="000000"/>
                </a:solidFill>
                <a:latin typeface="Open Sans Bold"/>
                <a:ea typeface="Open Sans Bold"/>
                <a:cs typeface="Open Sans Bold"/>
                <a:sym typeface="Open Sans Bold"/>
              </a:rPr>
              <a:t>OUR BUSINESS MODEL</a:t>
            </a:r>
          </a:p>
        </p:txBody>
      </p:sp>
      <p:grpSp>
        <p:nvGrpSpPr>
          <p:cNvPr name="Group 7" id="7"/>
          <p:cNvGrpSpPr/>
          <p:nvPr/>
        </p:nvGrpSpPr>
        <p:grpSpPr>
          <a:xfrm rot="0">
            <a:off x="15745226" y="-1332365"/>
            <a:ext cx="3803190" cy="38031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0" id="10"/>
          <p:cNvGrpSpPr/>
          <p:nvPr/>
        </p:nvGrpSpPr>
        <p:grpSpPr>
          <a:xfrm rot="0">
            <a:off x="849470" y="752128"/>
            <a:ext cx="16589060" cy="3437392"/>
            <a:chOff x="0" y="0"/>
            <a:chExt cx="22118747" cy="4583190"/>
          </a:xfrm>
        </p:grpSpPr>
        <p:pic>
          <p:nvPicPr>
            <p:cNvPr name="Picture 11" id="11"/>
            <p:cNvPicPr>
              <a:picLocks noChangeAspect="true"/>
            </p:cNvPicPr>
            <p:nvPr/>
          </p:nvPicPr>
          <p:blipFill>
            <a:blip r:embed="rId2"/>
            <a:srcRect l="0" t="43919" r="0" b="21034"/>
            <a:stretch>
              <a:fillRect/>
            </a:stretch>
          </p:blipFill>
          <p:spPr>
            <a:xfrm flipH="false" flipV="false">
              <a:off x="0" y="0"/>
              <a:ext cx="22118747" cy="4583190"/>
            </a:xfrm>
            <a:prstGeom prst="rect">
              <a:avLst/>
            </a:prstGeom>
          </p:spPr>
        </p:pic>
      </p:grpSp>
      <p:sp>
        <p:nvSpPr>
          <p:cNvPr name="TextBox 12" id="12"/>
          <p:cNvSpPr txBox="true"/>
          <p:nvPr/>
        </p:nvSpPr>
        <p:spPr>
          <a:xfrm rot="0">
            <a:off x="820895" y="7193899"/>
            <a:ext cx="16114416" cy="1840920"/>
          </a:xfrm>
          <a:prstGeom prst="rect">
            <a:avLst/>
          </a:prstGeom>
        </p:spPr>
        <p:txBody>
          <a:bodyPr anchor="t" rtlCol="false" tIns="0" lIns="0" bIns="0" rIns="0">
            <a:spAutoFit/>
          </a:bodyPr>
          <a:lstStyle/>
          <a:p>
            <a:pPr algn="just" marL="0" indent="0" lvl="0">
              <a:lnSpc>
                <a:spcPts val="4978"/>
              </a:lnSpc>
            </a:pPr>
            <a:r>
              <a:rPr lang="en-US" sz="2845">
                <a:solidFill>
                  <a:srgbClr val="000000"/>
                </a:solidFill>
                <a:latin typeface="Open Sans"/>
                <a:ea typeface="Open Sans"/>
                <a:cs typeface="Open Sans"/>
                <a:sym typeface="Open Sans"/>
              </a:rPr>
              <a:t>Notre modèle d'affaires repose sur la mise en relation directe entre les clients et les professionnels qualifiés (mécaniciens, électriciens, plombiers, etc.) via une plateforme multi-canal comprenant une application mobile, un site web, et un service USSD.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DAGR60nTT8w</dc:identifier>
  <dcterms:modified xsi:type="dcterms:W3CDTF">2011-08-01T06:04:30Z</dcterms:modified>
  <cp:revision>1</cp:revision>
  <dc:title>White Green Simple and Professional Business Pitch Deck Presentation</dc:title>
</cp:coreProperties>
</file>